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7"/>
  </p:notesMasterIdLst>
  <p:sldIdLst>
    <p:sldId id="256" r:id="rId2"/>
    <p:sldId id="307" r:id="rId3"/>
    <p:sldId id="308" r:id="rId4"/>
    <p:sldId id="309" r:id="rId5"/>
    <p:sldId id="310" r:id="rId6"/>
    <p:sldId id="311" r:id="rId7"/>
    <p:sldId id="312" r:id="rId8"/>
    <p:sldId id="313" r:id="rId9"/>
    <p:sldId id="314" r:id="rId10"/>
    <p:sldId id="315" r:id="rId11"/>
    <p:sldId id="316" r:id="rId12"/>
    <p:sldId id="317" r:id="rId13"/>
    <p:sldId id="319" r:id="rId14"/>
    <p:sldId id="321" r:id="rId15"/>
    <p:sldId id="322" r:id="rId16"/>
    <p:sldId id="323" r:id="rId17"/>
    <p:sldId id="324" r:id="rId18"/>
    <p:sldId id="325" r:id="rId19"/>
    <p:sldId id="326" r:id="rId20"/>
    <p:sldId id="327" r:id="rId21"/>
    <p:sldId id="328" r:id="rId22"/>
    <p:sldId id="329" r:id="rId23"/>
    <p:sldId id="318" r:id="rId24"/>
    <p:sldId id="330" r:id="rId25"/>
    <p:sldId id="331" r:id="rId26"/>
    <p:sldId id="332" r:id="rId27"/>
    <p:sldId id="334" r:id="rId28"/>
    <p:sldId id="335" r:id="rId29"/>
    <p:sldId id="336" r:id="rId30"/>
    <p:sldId id="337" r:id="rId31"/>
    <p:sldId id="338" r:id="rId32"/>
    <p:sldId id="341" r:id="rId33"/>
    <p:sldId id="340" r:id="rId34"/>
    <p:sldId id="339" r:id="rId35"/>
    <p:sldId id="33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7" d="100"/>
          <a:sy n="77" d="100"/>
        </p:scale>
        <p:origin x="675" y="4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5B69D-19C1-4E3D-AF11-6359F8F5A78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F80E994-001E-4CDA-80D6-CFF2C6686BA4}">
      <dgm:prSet/>
      <dgm:spPr/>
      <dgm:t>
        <a:bodyPr/>
        <a:lstStyle/>
        <a:p>
          <a:r>
            <a:rPr lang="en-GB" b="1" dirty="0"/>
            <a:t>Global market analysis of video game sales</a:t>
          </a:r>
          <a:endParaRPr lang="en-US" b="1" dirty="0"/>
        </a:p>
      </dgm:t>
    </dgm:pt>
    <dgm:pt modelId="{AC0552AF-7C2C-4FB0-9F44-9820610E434F}" type="parTrans" cxnId="{D84AC346-DA39-4766-B1EC-FF20E1C67D33}">
      <dgm:prSet/>
      <dgm:spPr/>
      <dgm:t>
        <a:bodyPr/>
        <a:lstStyle/>
        <a:p>
          <a:endParaRPr lang="en-US"/>
        </a:p>
      </dgm:t>
    </dgm:pt>
    <dgm:pt modelId="{657E64BC-8B44-48B8-B9D6-394BA4363EDC}" type="sibTrans" cxnId="{D84AC346-DA39-4766-B1EC-FF20E1C67D33}">
      <dgm:prSet/>
      <dgm:spPr/>
      <dgm:t>
        <a:bodyPr/>
        <a:lstStyle/>
        <a:p>
          <a:endParaRPr lang="en-US"/>
        </a:p>
      </dgm:t>
    </dgm:pt>
    <dgm:pt modelId="{9692973B-829F-4E61-B349-9741AAB19833}">
      <dgm:prSet/>
      <dgm:spPr/>
      <dgm:t>
        <a:bodyPr/>
        <a:lstStyle/>
        <a:p>
          <a:r>
            <a:rPr lang="en-GB" dirty="0"/>
            <a:t>Staff deployment for Flu season </a:t>
          </a:r>
          <a:endParaRPr lang="en-US" dirty="0"/>
        </a:p>
      </dgm:t>
    </dgm:pt>
    <dgm:pt modelId="{05EA4CDE-57E1-430D-BB7F-F9A23F666B53}" type="parTrans" cxnId="{35F68D56-CA81-41FE-ABA8-59B6ED925FAD}">
      <dgm:prSet/>
      <dgm:spPr/>
      <dgm:t>
        <a:bodyPr/>
        <a:lstStyle/>
        <a:p>
          <a:endParaRPr lang="en-US"/>
        </a:p>
      </dgm:t>
    </dgm:pt>
    <dgm:pt modelId="{7653BD96-07C4-44C4-A4E7-06F864FFD2B3}" type="sibTrans" cxnId="{35F68D56-CA81-41FE-ABA8-59B6ED925FAD}">
      <dgm:prSet/>
      <dgm:spPr/>
      <dgm:t>
        <a:bodyPr/>
        <a:lstStyle/>
        <a:p>
          <a:endParaRPr lang="en-US"/>
        </a:p>
      </dgm:t>
    </dgm:pt>
    <dgm:pt modelId="{F14BD59E-635D-441A-85BA-5AFB57C60767}">
      <dgm:prSet/>
      <dgm:spPr/>
      <dgm:t>
        <a:bodyPr/>
        <a:lstStyle/>
        <a:p>
          <a:r>
            <a:rPr lang="en-GB" dirty="0"/>
            <a:t>Movie rental market analysis </a:t>
          </a:r>
          <a:endParaRPr lang="en-US" dirty="0"/>
        </a:p>
      </dgm:t>
    </dgm:pt>
    <dgm:pt modelId="{A6A0E4C8-AC6A-4E3F-8D5C-F8EF6CFF850A}" type="parTrans" cxnId="{27EE63FD-94B1-4AC1-B1C3-2907F48D16A0}">
      <dgm:prSet/>
      <dgm:spPr/>
      <dgm:t>
        <a:bodyPr/>
        <a:lstStyle/>
        <a:p>
          <a:endParaRPr lang="en-US"/>
        </a:p>
      </dgm:t>
    </dgm:pt>
    <dgm:pt modelId="{DF32A7E3-AED7-4F4A-BEE4-EB95E81A7B35}" type="sibTrans" cxnId="{27EE63FD-94B1-4AC1-B1C3-2907F48D16A0}">
      <dgm:prSet/>
      <dgm:spPr/>
      <dgm:t>
        <a:bodyPr/>
        <a:lstStyle/>
        <a:p>
          <a:endParaRPr lang="en-US"/>
        </a:p>
      </dgm:t>
    </dgm:pt>
    <dgm:pt modelId="{8C579D98-6A41-47AD-8BA5-D6A76EBD4203}">
      <dgm:prSet/>
      <dgm:spPr/>
      <dgm:t>
        <a:bodyPr/>
        <a:lstStyle/>
        <a:p>
          <a:r>
            <a:rPr lang="en-GB" dirty="0"/>
            <a:t>Market segmentation analysis</a:t>
          </a:r>
          <a:endParaRPr lang="en-US" dirty="0"/>
        </a:p>
      </dgm:t>
    </dgm:pt>
    <dgm:pt modelId="{9E72597A-5191-4FE3-883C-ABC464BBC937}" type="parTrans" cxnId="{BCACAEC2-0716-4D57-82D4-F25738D41893}">
      <dgm:prSet/>
      <dgm:spPr/>
      <dgm:t>
        <a:bodyPr/>
        <a:lstStyle/>
        <a:p>
          <a:endParaRPr lang="en-US"/>
        </a:p>
      </dgm:t>
    </dgm:pt>
    <dgm:pt modelId="{994F1062-7E20-471C-8768-3344267B1D2C}" type="sibTrans" cxnId="{BCACAEC2-0716-4D57-82D4-F25738D41893}">
      <dgm:prSet/>
      <dgm:spPr/>
      <dgm:t>
        <a:bodyPr/>
        <a:lstStyle/>
        <a:p>
          <a:endParaRPr lang="en-US"/>
        </a:p>
      </dgm:t>
    </dgm:pt>
    <dgm:pt modelId="{DD081EDA-3E80-4C5A-AD65-9C8F46C46DE4}">
      <dgm:prSet/>
      <dgm:spPr/>
      <dgm:t>
        <a:bodyPr/>
        <a:lstStyle/>
        <a:p>
          <a:r>
            <a:rPr lang="en-GB" dirty="0"/>
            <a:t>Customer attrition </a:t>
          </a:r>
          <a:endParaRPr lang="en-US" dirty="0"/>
        </a:p>
      </dgm:t>
    </dgm:pt>
    <dgm:pt modelId="{563DF55B-D17A-45AB-956D-24E9CA475877}" type="parTrans" cxnId="{8570B6BF-EFC6-42F1-A7FB-91CF112AA354}">
      <dgm:prSet/>
      <dgm:spPr/>
      <dgm:t>
        <a:bodyPr/>
        <a:lstStyle/>
        <a:p>
          <a:endParaRPr lang="en-US"/>
        </a:p>
      </dgm:t>
    </dgm:pt>
    <dgm:pt modelId="{04D36569-5175-4882-BBAF-94A83B46F559}" type="sibTrans" cxnId="{8570B6BF-EFC6-42F1-A7FB-91CF112AA354}">
      <dgm:prSet/>
      <dgm:spPr/>
      <dgm:t>
        <a:bodyPr/>
        <a:lstStyle/>
        <a:p>
          <a:endParaRPr lang="en-US"/>
        </a:p>
      </dgm:t>
    </dgm:pt>
    <dgm:pt modelId="{0358FD29-D9BE-4966-96CA-652BE4722B06}">
      <dgm:prSet/>
      <dgm:spPr/>
      <dgm:t>
        <a:bodyPr/>
        <a:lstStyle/>
        <a:p>
          <a:r>
            <a:rPr lang="en-US" dirty="0"/>
            <a:t>Discover the worldwide happiness Index </a:t>
          </a:r>
        </a:p>
      </dgm:t>
    </dgm:pt>
    <dgm:pt modelId="{DD4CD705-5902-4F66-A6AB-1DBD293FCA81}" type="parTrans" cxnId="{87735DC5-F41B-4B08-9B5F-11B7D35217F1}">
      <dgm:prSet/>
      <dgm:spPr/>
      <dgm:t>
        <a:bodyPr/>
        <a:lstStyle/>
        <a:p>
          <a:endParaRPr lang="en-US"/>
        </a:p>
      </dgm:t>
    </dgm:pt>
    <dgm:pt modelId="{95B72048-BB58-4C8A-99D3-B866CA222F8A}" type="sibTrans" cxnId="{87735DC5-F41B-4B08-9B5F-11B7D35217F1}">
      <dgm:prSet/>
      <dgm:spPr/>
      <dgm:t>
        <a:bodyPr/>
        <a:lstStyle/>
        <a:p>
          <a:endParaRPr lang="en-US"/>
        </a:p>
      </dgm:t>
    </dgm:pt>
    <dgm:pt modelId="{70C6E5BA-55BC-4935-AD13-3A4207D5E2E7}" type="pres">
      <dgm:prSet presAssocID="{33E5B69D-19C1-4E3D-AF11-6359F8F5A78B}" presName="linear" presStyleCnt="0">
        <dgm:presLayoutVars>
          <dgm:animLvl val="lvl"/>
          <dgm:resizeHandles val="exact"/>
        </dgm:presLayoutVars>
      </dgm:prSet>
      <dgm:spPr/>
    </dgm:pt>
    <dgm:pt modelId="{BEFD8837-E395-4420-A75C-41A020F3FED8}" type="pres">
      <dgm:prSet presAssocID="{DF80E994-001E-4CDA-80D6-CFF2C6686BA4}" presName="parentText" presStyleLbl="node1" presStyleIdx="0" presStyleCnt="6" custLinFactNeighborX="11306" custLinFactNeighborY="61040">
        <dgm:presLayoutVars>
          <dgm:chMax val="0"/>
          <dgm:bulletEnabled val="1"/>
        </dgm:presLayoutVars>
      </dgm:prSet>
      <dgm:spPr/>
    </dgm:pt>
    <dgm:pt modelId="{6CDE8795-F8B4-4C42-8C23-171E811FEDDD}" type="pres">
      <dgm:prSet presAssocID="{657E64BC-8B44-48B8-B9D6-394BA4363EDC}" presName="spacer" presStyleCnt="0"/>
      <dgm:spPr/>
    </dgm:pt>
    <dgm:pt modelId="{3E3AF353-6083-456E-8341-741BF0FA5DCF}" type="pres">
      <dgm:prSet presAssocID="{9692973B-829F-4E61-B349-9741AAB19833}" presName="parentText" presStyleLbl="node1" presStyleIdx="1" presStyleCnt="6">
        <dgm:presLayoutVars>
          <dgm:chMax val="0"/>
          <dgm:bulletEnabled val="1"/>
        </dgm:presLayoutVars>
      </dgm:prSet>
      <dgm:spPr/>
    </dgm:pt>
    <dgm:pt modelId="{B3142F5D-69AF-4E52-9BB5-88BC8B2194AA}" type="pres">
      <dgm:prSet presAssocID="{7653BD96-07C4-44C4-A4E7-06F864FFD2B3}" presName="spacer" presStyleCnt="0"/>
      <dgm:spPr/>
    </dgm:pt>
    <dgm:pt modelId="{344CB6F1-BD37-45B0-B525-198137C112A9}" type="pres">
      <dgm:prSet presAssocID="{F14BD59E-635D-441A-85BA-5AFB57C60767}" presName="parentText" presStyleLbl="node1" presStyleIdx="2" presStyleCnt="6">
        <dgm:presLayoutVars>
          <dgm:chMax val="0"/>
          <dgm:bulletEnabled val="1"/>
        </dgm:presLayoutVars>
      </dgm:prSet>
      <dgm:spPr/>
    </dgm:pt>
    <dgm:pt modelId="{35993FE9-66CE-41BD-88B4-211B3505ECE9}" type="pres">
      <dgm:prSet presAssocID="{DF32A7E3-AED7-4F4A-BEE4-EB95E81A7B35}" presName="spacer" presStyleCnt="0"/>
      <dgm:spPr/>
    </dgm:pt>
    <dgm:pt modelId="{6A4C0F9F-0278-460A-BD86-3F3D45137FDF}" type="pres">
      <dgm:prSet presAssocID="{8C579D98-6A41-47AD-8BA5-D6A76EBD4203}" presName="parentText" presStyleLbl="node1" presStyleIdx="3" presStyleCnt="6">
        <dgm:presLayoutVars>
          <dgm:chMax val="0"/>
          <dgm:bulletEnabled val="1"/>
        </dgm:presLayoutVars>
      </dgm:prSet>
      <dgm:spPr/>
    </dgm:pt>
    <dgm:pt modelId="{90196C6B-35E1-49AF-8E2F-3E92D2A095E1}" type="pres">
      <dgm:prSet presAssocID="{994F1062-7E20-471C-8768-3344267B1D2C}" presName="spacer" presStyleCnt="0"/>
      <dgm:spPr/>
    </dgm:pt>
    <dgm:pt modelId="{DBE360D5-6CFD-4E09-ACCB-D8A4DD29A519}" type="pres">
      <dgm:prSet presAssocID="{DD081EDA-3E80-4C5A-AD65-9C8F46C46DE4}" presName="parentText" presStyleLbl="node1" presStyleIdx="4" presStyleCnt="6">
        <dgm:presLayoutVars>
          <dgm:chMax val="0"/>
          <dgm:bulletEnabled val="1"/>
        </dgm:presLayoutVars>
      </dgm:prSet>
      <dgm:spPr/>
    </dgm:pt>
    <dgm:pt modelId="{B51FA44F-1B69-468A-A35B-A07A400E6A79}" type="pres">
      <dgm:prSet presAssocID="{04D36569-5175-4882-BBAF-94A83B46F559}" presName="spacer" presStyleCnt="0"/>
      <dgm:spPr/>
    </dgm:pt>
    <dgm:pt modelId="{9ED58070-2976-4880-A027-116A9D784E43}" type="pres">
      <dgm:prSet presAssocID="{0358FD29-D9BE-4966-96CA-652BE4722B06}" presName="parentText" presStyleLbl="node1" presStyleIdx="5" presStyleCnt="6">
        <dgm:presLayoutVars>
          <dgm:chMax val="0"/>
          <dgm:bulletEnabled val="1"/>
        </dgm:presLayoutVars>
      </dgm:prSet>
      <dgm:spPr/>
    </dgm:pt>
  </dgm:ptLst>
  <dgm:cxnLst>
    <dgm:cxn modelId="{27450E04-635D-41DB-BB53-92AF8D06925D}" type="presOf" srcId="{DF80E994-001E-4CDA-80D6-CFF2C6686BA4}" destId="{BEFD8837-E395-4420-A75C-41A020F3FED8}" srcOrd="0" destOrd="0" presId="urn:microsoft.com/office/officeart/2005/8/layout/vList2"/>
    <dgm:cxn modelId="{FC1B1F2B-CEC8-4A80-9E52-B2A882677877}" type="presOf" srcId="{9692973B-829F-4E61-B349-9741AAB19833}" destId="{3E3AF353-6083-456E-8341-741BF0FA5DCF}" srcOrd="0" destOrd="0" presId="urn:microsoft.com/office/officeart/2005/8/layout/vList2"/>
    <dgm:cxn modelId="{D84AC346-DA39-4766-B1EC-FF20E1C67D33}" srcId="{33E5B69D-19C1-4E3D-AF11-6359F8F5A78B}" destId="{DF80E994-001E-4CDA-80D6-CFF2C6686BA4}" srcOrd="0" destOrd="0" parTransId="{AC0552AF-7C2C-4FB0-9F44-9820610E434F}" sibTransId="{657E64BC-8B44-48B8-B9D6-394BA4363EDC}"/>
    <dgm:cxn modelId="{5FC01048-4C84-4A3C-A16D-1B595D763A3C}" type="presOf" srcId="{8C579D98-6A41-47AD-8BA5-D6A76EBD4203}" destId="{6A4C0F9F-0278-460A-BD86-3F3D45137FDF}" srcOrd="0" destOrd="0" presId="urn:microsoft.com/office/officeart/2005/8/layout/vList2"/>
    <dgm:cxn modelId="{35F68D56-CA81-41FE-ABA8-59B6ED925FAD}" srcId="{33E5B69D-19C1-4E3D-AF11-6359F8F5A78B}" destId="{9692973B-829F-4E61-B349-9741AAB19833}" srcOrd="1" destOrd="0" parTransId="{05EA4CDE-57E1-430D-BB7F-F9A23F666B53}" sibTransId="{7653BD96-07C4-44C4-A4E7-06F864FFD2B3}"/>
    <dgm:cxn modelId="{7E49527B-D751-4E73-BE66-68CCFA55676A}" type="presOf" srcId="{0358FD29-D9BE-4966-96CA-652BE4722B06}" destId="{9ED58070-2976-4880-A027-116A9D784E43}" srcOrd="0" destOrd="0" presId="urn:microsoft.com/office/officeart/2005/8/layout/vList2"/>
    <dgm:cxn modelId="{F7DF227E-A92A-4D4C-BF06-3A2617806EC2}" type="presOf" srcId="{F14BD59E-635D-441A-85BA-5AFB57C60767}" destId="{344CB6F1-BD37-45B0-B525-198137C112A9}" srcOrd="0" destOrd="0" presId="urn:microsoft.com/office/officeart/2005/8/layout/vList2"/>
    <dgm:cxn modelId="{3718F6A8-2DB2-4682-9C27-CE2AF8F2B7D2}" type="presOf" srcId="{33E5B69D-19C1-4E3D-AF11-6359F8F5A78B}" destId="{70C6E5BA-55BC-4935-AD13-3A4207D5E2E7}" srcOrd="0" destOrd="0" presId="urn:microsoft.com/office/officeart/2005/8/layout/vList2"/>
    <dgm:cxn modelId="{8570B6BF-EFC6-42F1-A7FB-91CF112AA354}" srcId="{33E5B69D-19C1-4E3D-AF11-6359F8F5A78B}" destId="{DD081EDA-3E80-4C5A-AD65-9C8F46C46DE4}" srcOrd="4" destOrd="0" parTransId="{563DF55B-D17A-45AB-956D-24E9CA475877}" sibTransId="{04D36569-5175-4882-BBAF-94A83B46F559}"/>
    <dgm:cxn modelId="{BCACAEC2-0716-4D57-82D4-F25738D41893}" srcId="{33E5B69D-19C1-4E3D-AF11-6359F8F5A78B}" destId="{8C579D98-6A41-47AD-8BA5-D6A76EBD4203}" srcOrd="3" destOrd="0" parTransId="{9E72597A-5191-4FE3-883C-ABC464BBC937}" sibTransId="{994F1062-7E20-471C-8768-3344267B1D2C}"/>
    <dgm:cxn modelId="{87735DC5-F41B-4B08-9B5F-11B7D35217F1}" srcId="{33E5B69D-19C1-4E3D-AF11-6359F8F5A78B}" destId="{0358FD29-D9BE-4966-96CA-652BE4722B06}" srcOrd="5" destOrd="0" parTransId="{DD4CD705-5902-4F66-A6AB-1DBD293FCA81}" sibTransId="{95B72048-BB58-4C8A-99D3-B866CA222F8A}"/>
    <dgm:cxn modelId="{A76B0FD8-C188-4E0C-B777-A919BECB4589}" type="presOf" srcId="{DD081EDA-3E80-4C5A-AD65-9C8F46C46DE4}" destId="{DBE360D5-6CFD-4E09-ACCB-D8A4DD29A519}" srcOrd="0" destOrd="0" presId="urn:microsoft.com/office/officeart/2005/8/layout/vList2"/>
    <dgm:cxn modelId="{27EE63FD-94B1-4AC1-B1C3-2907F48D16A0}" srcId="{33E5B69D-19C1-4E3D-AF11-6359F8F5A78B}" destId="{F14BD59E-635D-441A-85BA-5AFB57C60767}" srcOrd="2" destOrd="0" parTransId="{A6A0E4C8-AC6A-4E3F-8D5C-F8EF6CFF850A}" sibTransId="{DF32A7E3-AED7-4F4A-BEE4-EB95E81A7B35}"/>
    <dgm:cxn modelId="{A4F2A325-6E0C-40B1-8190-B81C596D34AC}" type="presParOf" srcId="{70C6E5BA-55BC-4935-AD13-3A4207D5E2E7}" destId="{BEFD8837-E395-4420-A75C-41A020F3FED8}" srcOrd="0" destOrd="0" presId="urn:microsoft.com/office/officeart/2005/8/layout/vList2"/>
    <dgm:cxn modelId="{D17BAC79-6285-4EEF-8952-60FCDB5B1A28}" type="presParOf" srcId="{70C6E5BA-55BC-4935-AD13-3A4207D5E2E7}" destId="{6CDE8795-F8B4-4C42-8C23-171E811FEDDD}" srcOrd="1" destOrd="0" presId="urn:microsoft.com/office/officeart/2005/8/layout/vList2"/>
    <dgm:cxn modelId="{DEB52757-CA18-49AE-AFD3-35E38A702489}" type="presParOf" srcId="{70C6E5BA-55BC-4935-AD13-3A4207D5E2E7}" destId="{3E3AF353-6083-456E-8341-741BF0FA5DCF}" srcOrd="2" destOrd="0" presId="urn:microsoft.com/office/officeart/2005/8/layout/vList2"/>
    <dgm:cxn modelId="{80262924-CFE9-4851-A052-D2D839252BA9}" type="presParOf" srcId="{70C6E5BA-55BC-4935-AD13-3A4207D5E2E7}" destId="{B3142F5D-69AF-4E52-9BB5-88BC8B2194AA}" srcOrd="3" destOrd="0" presId="urn:microsoft.com/office/officeart/2005/8/layout/vList2"/>
    <dgm:cxn modelId="{24CA67ED-E1FC-44E7-B295-367AC2B04F73}" type="presParOf" srcId="{70C6E5BA-55BC-4935-AD13-3A4207D5E2E7}" destId="{344CB6F1-BD37-45B0-B525-198137C112A9}" srcOrd="4" destOrd="0" presId="urn:microsoft.com/office/officeart/2005/8/layout/vList2"/>
    <dgm:cxn modelId="{80C8DE28-DA7D-4A66-BD50-B3A78F9324F8}" type="presParOf" srcId="{70C6E5BA-55BC-4935-AD13-3A4207D5E2E7}" destId="{35993FE9-66CE-41BD-88B4-211B3505ECE9}" srcOrd="5" destOrd="0" presId="urn:microsoft.com/office/officeart/2005/8/layout/vList2"/>
    <dgm:cxn modelId="{F9EEE118-C56A-4A8A-8591-B78A7C56ECCD}" type="presParOf" srcId="{70C6E5BA-55BC-4935-AD13-3A4207D5E2E7}" destId="{6A4C0F9F-0278-460A-BD86-3F3D45137FDF}" srcOrd="6" destOrd="0" presId="urn:microsoft.com/office/officeart/2005/8/layout/vList2"/>
    <dgm:cxn modelId="{91FFD346-1817-4B57-91E2-BB0C0C2734B6}" type="presParOf" srcId="{70C6E5BA-55BC-4935-AD13-3A4207D5E2E7}" destId="{90196C6B-35E1-49AF-8E2F-3E92D2A095E1}" srcOrd="7" destOrd="0" presId="urn:microsoft.com/office/officeart/2005/8/layout/vList2"/>
    <dgm:cxn modelId="{AC5E559C-B8ED-428B-A718-4DC98B6BACE2}" type="presParOf" srcId="{70C6E5BA-55BC-4935-AD13-3A4207D5E2E7}" destId="{DBE360D5-6CFD-4E09-ACCB-D8A4DD29A519}" srcOrd="8" destOrd="0" presId="urn:microsoft.com/office/officeart/2005/8/layout/vList2"/>
    <dgm:cxn modelId="{CE0CDAF0-2A05-4EC3-9855-4E9EE4CB2244}" type="presParOf" srcId="{70C6E5BA-55BC-4935-AD13-3A4207D5E2E7}" destId="{B51FA44F-1B69-468A-A35B-A07A400E6A79}" srcOrd="9" destOrd="0" presId="urn:microsoft.com/office/officeart/2005/8/layout/vList2"/>
    <dgm:cxn modelId="{98C162D3-B093-4C51-BE12-EAB76999782A}" type="presParOf" srcId="{70C6E5BA-55BC-4935-AD13-3A4207D5E2E7}" destId="{9ED58070-2976-4880-A027-116A9D784E4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D8837-E395-4420-A75C-41A020F3FED8}">
      <dsp:nvSpPr>
        <dsp:cNvPr id="0" name=""/>
        <dsp:cNvSpPr/>
      </dsp:nvSpPr>
      <dsp:spPr>
        <a:xfrm>
          <a:off x="0" y="48773"/>
          <a:ext cx="436132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1" kern="1200" dirty="0"/>
            <a:t>Global market analysis of video game sales</a:t>
          </a:r>
          <a:endParaRPr lang="en-US" sz="2300" b="1" kern="1200" dirty="0"/>
        </a:p>
      </dsp:txBody>
      <dsp:txXfrm>
        <a:off x="26930" y="75703"/>
        <a:ext cx="4307460" cy="497795"/>
      </dsp:txXfrm>
    </dsp:sp>
    <dsp:sp modelId="{3E3AF353-6083-456E-8341-741BF0FA5DCF}">
      <dsp:nvSpPr>
        <dsp:cNvPr id="0" name=""/>
        <dsp:cNvSpPr/>
      </dsp:nvSpPr>
      <dsp:spPr>
        <a:xfrm>
          <a:off x="0" y="626235"/>
          <a:ext cx="436132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Staff deployment for Flu season </a:t>
          </a:r>
          <a:endParaRPr lang="en-US" sz="2300" kern="1200" dirty="0"/>
        </a:p>
      </dsp:txBody>
      <dsp:txXfrm>
        <a:off x="26930" y="653165"/>
        <a:ext cx="4307460" cy="497795"/>
      </dsp:txXfrm>
    </dsp:sp>
    <dsp:sp modelId="{344CB6F1-BD37-45B0-B525-198137C112A9}">
      <dsp:nvSpPr>
        <dsp:cNvPr id="0" name=""/>
        <dsp:cNvSpPr/>
      </dsp:nvSpPr>
      <dsp:spPr>
        <a:xfrm>
          <a:off x="0" y="1244130"/>
          <a:ext cx="436132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Movie rental market analysis </a:t>
          </a:r>
          <a:endParaRPr lang="en-US" sz="2300" kern="1200" dirty="0"/>
        </a:p>
      </dsp:txBody>
      <dsp:txXfrm>
        <a:off x="26930" y="1271060"/>
        <a:ext cx="4307460" cy="497795"/>
      </dsp:txXfrm>
    </dsp:sp>
    <dsp:sp modelId="{6A4C0F9F-0278-460A-BD86-3F3D45137FDF}">
      <dsp:nvSpPr>
        <dsp:cNvPr id="0" name=""/>
        <dsp:cNvSpPr/>
      </dsp:nvSpPr>
      <dsp:spPr>
        <a:xfrm>
          <a:off x="0" y="1862025"/>
          <a:ext cx="436132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Market segmentation analysis</a:t>
          </a:r>
          <a:endParaRPr lang="en-US" sz="2300" kern="1200" dirty="0"/>
        </a:p>
      </dsp:txBody>
      <dsp:txXfrm>
        <a:off x="26930" y="1888955"/>
        <a:ext cx="4307460" cy="497795"/>
      </dsp:txXfrm>
    </dsp:sp>
    <dsp:sp modelId="{DBE360D5-6CFD-4E09-ACCB-D8A4DD29A519}">
      <dsp:nvSpPr>
        <dsp:cNvPr id="0" name=""/>
        <dsp:cNvSpPr/>
      </dsp:nvSpPr>
      <dsp:spPr>
        <a:xfrm>
          <a:off x="0" y="2479921"/>
          <a:ext cx="436132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Customer attrition </a:t>
          </a:r>
          <a:endParaRPr lang="en-US" sz="2300" kern="1200" dirty="0"/>
        </a:p>
      </dsp:txBody>
      <dsp:txXfrm>
        <a:off x="26930" y="2506851"/>
        <a:ext cx="4307460" cy="497795"/>
      </dsp:txXfrm>
    </dsp:sp>
    <dsp:sp modelId="{9ED58070-2976-4880-A027-116A9D784E43}">
      <dsp:nvSpPr>
        <dsp:cNvPr id="0" name=""/>
        <dsp:cNvSpPr/>
      </dsp:nvSpPr>
      <dsp:spPr>
        <a:xfrm>
          <a:off x="0" y="3097816"/>
          <a:ext cx="436132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Discover the worldwide happiness Index </a:t>
          </a:r>
        </a:p>
      </dsp:txBody>
      <dsp:txXfrm>
        <a:off x="26930" y="3124746"/>
        <a:ext cx="4307460" cy="4977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9T19:56:30.426"/>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B5B4A-44C3-4D6C-B2A0-0F01B714CFE9}" type="datetimeFigureOut">
              <a:rPr lang="en-US" smtClean="0"/>
              <a:t>8/20/2024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FE4E74-AE6D-4129-8D46-D69542346129}" type="slidenum">
              <a:rPr lang="en-US" smtClean="0"/>
              <a:t>‹#›</a:t>
            </a:fld>
            <a:endParaRPr lang="en-US"/>
          </a:p>
        </p:txBody>
      </p:sp>
    </p:spTree>
    <p:extLst>
      <p:ext uri="{BB962C8B-B14F-4D97-AF65-F5344CB8AC3E}">
        <p14:creationId xmlns:p14="http://schemas.microsoft.com/office/powerpoint/2010/main" val="223281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8/20/2024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861831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9769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6625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01877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2152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9369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64723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32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2547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508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8/20/2024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294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8/20/2024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70921957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wapnali-deshpande1511"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public.tableau.com/app/profile/swapnali.sonawane/vizzes"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public.tableau.com/app/profile/swapnali.sonawane/viz/WorldHappinessReport_17241524483860/Story1" TargetMode="Externa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descr="Top view of wood desk with the plant, white keyboard, coffee in a white mug, notebook, and pen">
            <a:extLst>
              <a:ext uri="{FF2B5EF4-FFF2-40B4-BE49-F238E27FC236}">
                <a16:creationId xmlns:a16="http://schemas.microsoft.com/office/drawing/2014/main" id="{3D4F848F-FC43-7779-7352-F4B974152CEF}"/>
              </a:ext>
            </a:extLst>
          </p:cNvPr>
          <p:cNvPicPr>
            <a:picLocks noChangeAspect="1"/>
          </p:cNvPicPr>
          <p:nvPr/>
        </p:nvPicPr>
        <p:blipFill>
          <a:blip r:embed="rId2">
            <a:alphaModFix amt="50000"/>
          </a:blip>
          <a:srcRect t="1789" r="-1" b="15163"/>
          <a:stretch/>
        </p:blipFill>
        <p:spPr>
          <a:xfrm>
            <a:off x="20" y="10"/>
            <a:ext cx="12188930" cy="6857990"/>
          </a:xfrm>
          <a:prstGeom prst="rect">
            <a:avLst/>
          </a:prstGeom>
        </p:spPr>
      </p:pic>
      <p:sp>
        <p:nvSpPr>
          <p:cNvPr id="2" name="Title 1">
            <a:extLst>
              <a:ext uri="{FF2B5EF4-FFF2-40B4-BE49-F238E27FC236}">
                <a16:creationId xmlns:a16="http://schemas.microsoft.com/office/drawing/2014/main" id="{E4212F2C-5C71-3D20-DB0E-0B3D27016EAA}"/>
              </a:ext>
            </a:extLst>
          </p:cNvPr>
          <p:cNvSpPr>
            <a:spLocks noGrp="1"/>
          </p:cNvSpPr>
          <p:nvPr>
            <p:ph type="ctrTitle"/>
          </p:nvPr>
        </p:nvSpPr>
        <p:spPr>
          <a:xfrm>
            <a:off x="1524000" y="1122363"/>
            <a:ext cx="9144000" cy="3063240"/>
          </a:xfrm>
        </p:spPr>
        <p:txBody>
          <a:bodyPr>
            <a:normAutofit/>
          </a:bodyPr>
          <a:lstStyle/>
          <a:p>
            <a:pPr algn="ctr"/>
            <a:r>
              <a:rPr lang="en-US" sz="8000" dirty="0"/>
              <a:t>Data Analytics Portfolio by </a:t>
            </a:r>
            <a:br>
              <a:rPr lang="en-US" sz="8000" dirty="0"/>
            </a:br>
            <a:r>
              <a:rPr lang="en-US" sz="7300" dirty="0"/>
              <a:t>Swapnali Sonawane </a:t>
            </a:r>
            <a:r>
              <a:rPr lang="en-US" sz="10800" dirty="0"/>
              <a:t>	</a:t>
            </a:r>
          </a:p>
        </p:txBody>
      </p:sp>
      <p:sp>
        <p:nvSpPr>
          <p:cNvPr id="3" name="Subtitle 2">
            <a:extLst>
              <a:ext uri="{FF2B5EF4-FFF2-40B4-BE49-F238E27FC236}">
                <a16:creationId xmlns:a16="http://schemas.microsoft.com/office/drawing/2014/main" id="{84504FE5-A68B-4210-B10B-DD2B414FC911}"/>
              </a:ext>
            </a:extLst>
          </p:cNvPr>
          <p:cNvSpPr>
            <a:spLocks noGrp="1"/>
          </p:cNvSpPr>
          <p:nvPr>
            <p:ph type="subTitle" idx="1"/>
          </p:nvPr>
        </p:nvSpPr>
        <p:spPr>
          <a:xfrm>
            <a:off x="1527048" y="4599432"/>
            <a:ext cx="9144000" cy="1536192"/>
          </a:xfrm>
        </p:spPr>
        <p:txBody>
          <a:bodyPr>
            <a:normAutofit/>
          </a:bodyPr>
          <a:lstStyle/>
          <a:p>
            <a:pPr algn="ctr"/>
            <a:r>
              <a:rPr lang="en-US" sz="3200" b="1" dirty="0">
                <a:hlinkClick r:id="rId3">
                  <a:extLst>
                    <a:ext uri="{A12FA001-AC4F-418D-AE19-62706E023703}">
                      <ahyp:hlinkClr xmlns:ahyp="http://schemas.microsoft.com/office/drawing/2018/hyperlinkcolor" val="tx"/>
                    </a:ext>
                  </a:extLst>
                </a:hlinkClick>
              </a:rPr>
              <a:t>https://github.com/swapnali-deshpande1511</a:t>
            </a:r>
            <a:r>
              <a:rPr lang="en-US" sz="3200" b="1" dirty="0"/>
              <a:t> </a:t>
            </a:r>
          </a:p>
        </p:txBody>
      </p:sp>
      <p:sp>
        <p:nvSpPr>
          <p:cNvPr id="1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5B7CD00-4516-15EF-7FA3-EE7961E5B5E5}"/>
              </a:ext>
            </a:extLst>
          </p:cNvPr>
          <p:cNvPicPr>
            <a:picLocks noChangeAspect="1"/>
          </p:cNvPicPr>
          <p:nvPr/>
        </p:nvPicPr>
        <p:blipFill>
          <a:blip r:embed="rId4"/>
          <a:stretch>
            <a:fillRect/>
          </a:stretch>
        </p:blipFill>
        <p:spPr>
          <a:xfrm>
            <a:off x="3452516" y="4700196"/>
            <a:ext cx="417324" cy="406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2BD0F1E-2CF1-283E-0716-681B0FF836CA}"/>
              </a:ext>
            </a:extLst>
          </p:cNvPr>
          <p:cNvPicPr>
            <a:picLocks noChangeAspect="1"/>
          </p:cNvPicPr>
          <p:nvPr/>
        </p:nvPicPr>
        <p:blipFill>
          <a:blip r:embed="rId5"/>
          <a:stretch>
            <a:fillRect/>
          </a:stretch>
        </p:blipFill>
        <p:spPr>
          <a:xfrm>
            <a:off x="3452516" y="5277079"/>
            <a:ext cx="417324" cy="382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1D902329-E189-9A15-6CFC-F0DCAFDEFD9C}"/>
              </a:ext>
            </a:extLst>
          </p:cNvPr>
          <p:cNvSpPr txBox="1"/>
          <p:nvPr/>
        </p:nvSpPr>
        <p:spPr>
          <a:xfrm>
            <a:off x="3869840" y="5150862"/>
            <a:ext cx="6170644" cy="584775"/>
          </a:xfrm>
          <a:prstGeom prst="rect">
            <a:avLst/>
          </a:prstGeom>
          <a:noFill/>
        </p:spPr>
        <p:txBody>
          <a:bodyPr wrap="square">
            <a:spAutoFit/>
          </a:bodyPr>
          <a:lstStyle/>
          <a:p>
            <a:r>
              <a:rPr lang="en-GB" sz="3200" dirty="0">
                <a:hlinkClick r:id="rId6">
                  <a:extLst>
                    <a:ext uri="{A12FA001-AC4F-418D-AE19-62706E023703}">
                      <ahyp:hlinkClr xmlns:ahyp="http://schemas.microsoft.com/office/drawing/2018/hyperlinkcolor" val="tx"/>
                    </a:ext>
                  </a:extLst>
                </a:hlinkClick>
              </a:rPr>
              <a:t>Profile - </a:t>
            </a:r>
            <a:r>
              <a:rPr lang="en-GB" sz="3200" dirty="0" err="1">
                <a:hlinkClick r:id="rId6">
                  <a:extLst>
                    <a:ext uri="{A12FA001-AC4F-418D-AE19-62706E023703}">
                      <ahyp:hlinkClr xmlns:ahyp="http://schemas.microsoft.com/office/drawing/2018/hyperlinkcolor" val="tx"/>
                    </a:ext>
                  </a:extLst>
                </a:hlinkClick>
              </a:rPr>
              <a:t>swapnali.sonawane</a:t>
            </a:r>
            <a:r>
              <a:rPr lang="en-GB" sz="3200" dirty="0">
                <a:hlinkClick r:id="rId6">
                  <a:extLst>
                    <a:ext uri="{A12FA001-AC4F-418D-AE19-62706E023703}">
                      <ahyp:hlinkClr xmlns:ahyp="http://schemas.microsoft.com/office/drawing/2018/hyperlinkcolor" val="tx"/>
                    </a:ext>
                  </a:extLst>
                </a:hlinkClick>
              </a:rPr>
              <a:t> | Tableau Public</a:t>
            </a:r>
            <a:endParaRPr lang="en-DE" sz="3200" dirty="0"/>
          </a:p>
        </p:txBody>
      </p:sp>
    </p:spTree>
    <p:extLst>
      <p:ext uri="{BB962C8B-B14F-4D97-AF65-F5344CB8AC3E}">
        <p14:creationId xmlns:p14="http://schemas.microsoft.com/office/powerpoint/2010/main" val="35465399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3408-43A3-9BF3-05C8-A5888E4A89E8}"/>
              </a:ext>
            </a:extLst>
          </p:cNvPr>
          <p:cNvSpPr>
            <a:spLocks noGrp="1"/>
          </p:cNvSpPr>
          <p:nvPr>
            <p:ph type="title"/>
          </p:nvPr>
        </p:nvSpPr>
        <p:spPr/>
        <p:txBody>
          <a:bodyPr>
            <a:normAutofit/>
          </a:bodyPr>
          <a:lstStyle/>
          <a:p>
            <a:r>
              <a:rPr lang="en-US" sz="6600"/>
              <a:t>Project Visualization </a:t>
            </a:r>
            <a:endParaRPr lang="en-US" sz="6600" dirty="0"/>
          </a:p>
        </p:txBody>
      </p:sp>
      <p:pic>
        <p:nvPicPr>
          <p:cNvPr id="4" name="Picture 4">
            <a:extLst>
              <a:ext uri="{FF2B5EF4-FFF2-40B4-BE49-F238E27FC236}">
                <a16:creationId xmlns:a16="http://schemas.microsoft.com/office/drawing/2014/main" id="{DF20A906-B3D3-4BCF-F2C1-33A031090064}"/>
              </a:ext>
            </a:extLst>
          </p:cNvPr>
          <p:cNvPicPr>
            <a:picLocks noChangeAspect="1"/>
          </p:cNvPicPr>
          <p:nvPr/>
        </p:nvPicPr>
        <p:blipFill>
          <a:blip r:embed="rId2"/>
          <a:stretch>
            <a:fillRect/>
          </a:stretch>
        </p:blipFill>
        <p:spPr>
          <a:xfrm>
            <a:off x="784932" y="1846556"/>
            <a:ext cx="5087895" cy="4412201"/>
          </a:xfrm>
          <a:prstGeom prst="rect">
            <a:avLst/>
          </a:prstGeom>
          <a:ln w="28575">
            <a:solidFill>
              <a:schemeClr val="tx1"/>
            </a:solidFill>
          </a:ln>
          <a:effectLst>
            <a:outerShdw blurRad="190500" algn="tl" rotWithShape="0">
              <a:srgbClr val="000000">
                <a:alpha val="70000"/>
              </a:srgbClr>
            </a:outerShdw>
          </a:effectLst>
        </p:spPr>
      </p:pic>
      <p:pic>
        <p:nvPicPr>
          <p:cNvPr id="5" name="Picture 11">
            <a:extLst>
              <a:ext uri="{FF2B5EF4-FFF2-40B4-BE49-F238E27FC236}">
                <a16:creationId xmlns:a16="http://schemas.microsoft.com/office/drawing/2014/main" id="{C750C575-071B-4999-05EC-C666DD471624}"/>
              </a:ext>
            </a:extLst>
          </p:cNvPr>
          <p:cNvPicPr>
            <a:picLocks noChangeAspect="1"/>
          </p:cNvPicPr>
          <p:nvPr/>
        </p:nvPicPr>
        <p:blipFill>
          <a:blip r:embed="rId3"/>
          <a:stretch>
            <a:fillRect/>
          </a:stretch>
        </p:blipFill>
        <p:spPr>
          <a:xfrm>
            <a:off x="6036817" y="1837678"/>
            <a:ext cx="5343617" cy="4412202"/>
          </a:xfrm>
          <a:prstGeom prst="rect">
            <a:avLst/>
          </a:prstGeom>
          <a:ln w="28575">
            <a:solidFill>
              <a:srgbClr val="002060"/>
            </a:solid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6244177-0C2A-9AA7-CF53-91DF439D7899}"/>
              </a:ext>
            </a:extLst>
          </p:cNvPr>
          <p:cNvPicPr>
            <a:picLocks noChangeAspect="1"/>
          </p:cNvPicPr>
          <p:nvPr/>
        </p:nvPicPr>
        <p:blipFill>
          <a:blip r:embed="rId4"/>
          <a:stretch>
            <a:fillRect/>
          </a:stretch>
        </p:blipFill>
        <p:spPr>
          <a:xfrm flipH="1">
            <a:off x="9967216" y="65195"/>
            <a:ext cx="2053334" cy="1489726"/>
          </a:xfrm>
          <a:prstGeom prst="rect">
            <a:avLst/>
          </a:prstGeom>
          <a:ln>
            <a:noFill/>
          </a:ln>
          <a:effectLst>
            <a:softEdge rad="112500"/>
          </a:effectLst>
        </p:spPr>
      </p:pic>
    </p:spTree>
    <p:extLst>
      <p:ext uri="{BB962C8B-B14F-4D97-AF65-F5344CB8AC3E}">
        <p14:creationId xmlns:p14="http://schemas.microsoft.com/office/powerpoint/2010/main" val="357808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765093" y="2646135"/>
            <a:ext cx="3931920" cy="4184433"/>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25000" lnSpcReduction="20000"/>
          </a:bodyPr>
          <a:lstStyle/>
          <a:p>
            <a:pPr indent="-228600">
              <a:lnSpc>
                <a:spcPct val="130000"/>
              </a:lnSpc>
              <a:buFont typeface="Arial" panose="020B0604020202020204" pitchFamily="34" charset="0"/>
              <a:buChar char="•"/>
              <a:defRPr sz="1800" b="0" i="0" u="none" strike="noStrike" kern="0" cap="none" spc="0" baseline="0">
                <a:solidFill>
                  <a:srgbClr val="000000"/>
                </a:solidFill>
                <a:uFillTx/>
              </a:defRPr>
            </a:pPr>
            <a:r>
              <a:rPr lang="en-GB" sz="7200" kern="0" dirty="0">
                <a:solidFill>
                  <a:schemeClr val="bg1"/>
                </a:solidFill>
              </a:rPr>
              <a:t>Additional staffing must be sent between November and March, with peak staffing in held in January </a:t>
            </a:r>
          </a:p>
          <a:p>
            <a:pPr indent="-228600">
              <a:lnSpc>
                <a:spcPct val="130000"/>
              </a:lnSpc>
              <a:buFont typeface="Arial" panose="020B0604020202020204" pitchFamily="34" charset="0"/>
              <a:buChar char="•"/>
              <a:defRPr sz="1800" b="0" i="0" u="none" strike="noStrike" kern="0" cap="none" spc="0" baseline="0">
                <a:solidFill>
                  <a:srgbClr val="000000"/>
                </a:solidFill>
                <a:uFillTx/>
              </a:defRPr>
            </a:pPr>
            <a:r>
              <a:rPr lang="en-GB" sz="7200" kern="0" dirty="0">
                <a:solidFill>
                  <a:schemeClr val="bg1"/>
                </a:solidFill>
              </a:rPr>
              <a:t>Staffing assistance should be allocated by state’s need priority. </a:t>
            </a:r>
          </a:p>
          <a:p>
            <a:pPr marL="36896" lvl="0" indent="0">
              <a:lnSpc>
                <a:spcPct val="100000"/>
              </a:lnSpc>
              <a:spcBef>
                <a:spcPts val="500"/>
              </a:spcBef>
              <a:buNone/>
            </a:pPr>
            <a:endParaRPr lang="en-GB" sz="7200" dirty="0">
              <a:solidFill>
                <a:schemeClr val="bg1"/>
              </a:solidFill>
            </a:endParaRPr>
          </a:p>
          <a:p>
            <a:pPr marL="36896" lvl="0" indent="0">
              <a:lnSpc>
                <a:spcPct val="100000"/>
              </a:lnSpc>
              <a:spcBef>
                <a:spcPts val="500"/>
              </a:spcBef>
              <a:buNone/>
            </a:pPr>
            <a:r>
              <a:rPr lang="en-GB" sz="7200" b="1" dirty="0">
                <a:solidFill>
                  <a:schemeClr val="bg1"/>
                </a:solidFill>
              </a:rPr>
              <a:t>MONITORING:</a:t>
            </a:r>
          </a:p>
          <a:p>
            <a:pPr marL="36896" lvl="0" indent="0">
              <a:lnSpc>
                <a:spcPct val="100000"/>
              </a:lnSpc>
              <a:spcBef>
                <a:spcPts val="400"/>
              </a:spcBef>
              <a:buNone/>
            </a:pPr>
            <a:r>
              <a:rPr lang="en-GB" sz="7200" dirty="0">
                <a:solidFill>
                  <a:schemeClr val="bg1"/>
                </a:solidFill>
              </a:rPr>
              <a:t>To measure the effectiveness of our plan we will compare future and incoming monthly influenza death counts with historical averages to determine the impact of additional staffing. </a:t>
            </a:r>
          </a:p>
          <a:p>
            <a:pPr marL="36896" lvl="0" indent="0">
              <a:lnSpc>
                <a:spcPct val="100000"/>
              </a:lnSpc>
              <a:spcBef>
                <a:spcPts val="500"/>
              </a:spcBef>
              <a:buNone/>
            </a:pPr>
            <a:endParaRPr lang="en-GB" sz="7200" dirty="0">
              <a:solidFill>
                <a:schemeClr val="bg1"/>
              </a:solidFill>
            </a:endParaRPr>
          </a:p>
          <a:p>
            <a:pPr marL="36896" lvl="0" indent="0">
              <a:lnSpc>
                <a:spcPct val="100000"/>
              </a:lnSpc>
              <a:spcBef>
                <a:spcPts val="500"/>
              </a:spcBef>
              <a:buNone/>
            </a:pPr>
            <a:r>
              <a:rPr lang="en-GB" sz="7200" dirty="0">
                <a:solidFill>
                  <a:schemeClr val="bg1"/>
                </a:solidFill>
              </a:rPr>
              <a:t>LIMITATIONS &amp; NEXT STEPS: </a:t>
            </a:r>
          </a:p>
          <a:p>
            <a:pPr marL="36896" lvl="0" indent="0">
              <a:lnSpc>
                <a:spcPct val="100000"/>
              </a:lnSpc>
              <a:spcBef>
                <a:spcPts val="400"/>
              </a:spcBef>
              <a:buNone/>
            </a:pPr>
            <a:r>
              <a:rPr lang="en-GB" sz="7200" dirty="0">
                <a:solidFill>
                  <a:schemeClr val="bg1"/>
                </a:solidFill>
              </a:rPr>
              <a:t>• CDC has suppressed values to safeguard identities where influenza death counts were less than 9. Consequently, we had to impute these values, which may affect data accuracy. </a:t>
            </a:r>
          </a:p>
          <a:p>
            <a:pPr marL="36896" lvl="0" indent="0">
              <a:lnSpc>
                <a:spcPct val="100000"/>
              </a:lnSpc>
              <a:spcBef>
                <a:spcPts val="400"/>
              </a:spcBef>
              <a:buNone/>
            </a:pPr>
            <a:r>
              <a:rPr lang="en-GB" sz="7200" dirty="0">
                <a:solidFill>
                  <a:schemeClr val="bg1"/>
                </a:solidFill>
              </a:rPr>
              <a:t>• Next steps involve researching concurrent diseases during influenza season and identifying protective factors in states with highly vulnerable populations but low influenza deaths.</a:t>
            </a:r>
            <a:endParaRPr lang="en-US" sz="7200" dirty="0">
              <a:solidFill>
                <a:schemeClr val="bg1"/>
              </a:solidFill>
            </a:endParaRPr>
          </a:p>
          <a:p>
            <a:pPr indent="-228600">
              <a:buFont typeface="Arial" panose="020B0604020202020204" pitchFamily="34" charset="0"/>
              <a:buChar char="•"/>
            </a:pPr>
            <a:endParaRPr lang="en-US" sz="1500" dirty="0">
              <a:solidFill>
                <a:schemeClr val="tx1"/>
              </a:solidFill>
            </a:endParaRPr>
          </a:p>
        </p:txBody>
      </p:sp>
      <p:pic>
        <p:nvPicPr>
          <p:cNvPr id="4" name="Picture 3" descr="A computer with a target on the screen&#10;&#10;Description automatically generated">
            <a:extLst>
              <a:ext uri="{FF2B5EF4-FFF2-40B4-BE49-F238E27FC236}">
                <a16:creationId xmlns:a16="http://schemas.microsoft.com/office/drawing/2014/main" id="{6878C8FE-0D73-8F9F-B738-4A065FEFF712}"/>
              </a:ext>
            </a:extLst>
          </p:cNvPr>
          <p:cNvPicPr>
            <a:picLocks noChangeAspect="1"/>
          </p:cNvPicPr>
          <p:nvPr/>
        </p:nvPicPr>
        <p:blipFill>
          <a:blip r:embed="rId2"/>
          <a:srcRect l="23707" r="1861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765093" y="450811"/>
            <a:ext cx="7340945" cy="1956841"/>
          </a:xfrm>
        </p:spPr>
        <p:txBody>
          <a:bodyPr vert="horz" lIns="91440" tIns="45720" rIns="91440" bIns="45720" rtlCol="0" anchor="b">
            <a:noAutofit/>
          </a:bodyPr>
          <a:lstStyle/>
          <a:p>
            <a:pPr>
              <a:lnSpc>
                <a:spcPct val="90000"/>
              </a:lnSpc>
            </a:pPr>
            <a:r>
              <a:rPr lang="en-US" sz="6600" dirty="0"/>
              <a:t>Seasonal Influenza Forecast </a:t>
            </a:r>
            <a:br>
              <a:rPr lang="en-US" sz="6600" dirty="0"/>
            </a:br>
            <a:r>
              <a:rPr lang="en-US" sz="6600" dirty="0"/>
              <a:t>RECOMMENDATIONS </a:t>
            </a:r>
          </a:p>
        </p:txBody>
      </p:sp>
    </p:spTree>
    <p:extLst>
      <p:ext uri="{BB962C8B-B14F-4D97-AF65-F5344CB8AC3E}">
        <p14:creationId xmlns:p14="http://schemas.microsoft.com/office/powerpoint/2010/main" val="4253723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3DD3F-844A-E4DB-402A-651A98ED2DF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8000" dirty="0"/>
              <a:t>ROCKBUSTER </a:t>
            </a:r>
          </a:p>
        </p:txBody>
      </p:sp>
      <p:sp>
        <p:nvSpPr>
          <p:cNvPr id="3" name="Content Placeholder 2">
            <a:extLst>
              <a:ext uri="{FF2B5EF4-FFF2-40B4-BE49-F238E27FC236}">
                <a16:creationId xmlns:a16="http://schemas.microsoft.com/office/drawing/2014/main" id="{655DD022-96FB-B748-317D-1A7BFAFDCCFC}"/>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dirty="0"/>
              <a:t>Movie Rental Market Analysis </a:t>
            </a: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film strip&#10;&#10;Description automatically generated">
            <a:extLst>
              <a:ext uri="{FF2B5EF4-FFF2-40B4-BE49-F238E27FC236}">
                <a16:creationId xmlns:a16="http://schemas.microsoft.com/office/drawing/2014/main" id="{4D104F03-3ACA-11E0-5AA7-5D2B1C6BF83B}"/>
              </a:ext>
            </a:extLst>
          </p:cNvPr>
          <p:cNvPicPr>
            <a:picLocks noChangeAspect="1"/>
          </p:cNvPicPr>
          <p:nvPr/>
        </p:nvPicPr>
        <p:blipFill>
          <a:blip r:embed="rId2"/>
          <a:srcRect l="14071" r="1972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14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8DCC2A-564A-6FFE-E53B-91C537418951}"/>
              </a:ext>
            </a:extLst>
          </p:cNvPr>
          <p:cNvSpPr/>
          <p:nvPr/>
        </p:nvSpPr>
        <p:spPr>
          <a:xfrm>
            <a:off x="295837" y="2775552"/>
            <a:ext cx="5934977" cy="1962239"/>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p:txBody>
          <a:bodyPr>
            <a:normAutofit/>
          </a:bodyPr>
          <a:lstStyle/>
          <a:p>
            <a:r>
              <a:rPr lang="en-US" sz="6600" dirty="0"/>
              <a:t>ROCKBUSTER PROJECT OVERVIEW </a:t>
            </a:r>
          </a:p>
        </p:txBody>
      </p:sp>
      <p:sp>
        <p:nvSpPr>
          <p:cNvPr id="5" name="TextBox 4">
            <a:extLst>
              <a:ext uri="{FF2B5EF4-FFF2-40B4-BE49-F238E27FC236}">
                <a16:creationId xmlns:a16="http://schemas.microsoft.com/office/drawing/2014/main" id="{97447546-FFFD-A8F9-CE08-7CE5DFD645A6}"/>
              </a:ext>
            </a:extLst>
          </p:cNvPr>
          <p:cNvSpPr txBox="1"/>
          <p:nvPr/>
        </p:nvSpPr>
        <p:spPr>
          <a:xfrm>
            <a:off x="347200" y="3291241"/>
            <a:ext cx="5876925" cy="1446550"/>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dirty="0">
                <a:solidFill>
                  <a:schemeClr val="bg1"/>
                </a:solidFill>
              </a:rPr>
              <a:t>This project involved analysing </a:t>
            </a:r>
            <a:r>
              <a:rPr lang="en-GB" sz="2200" dirty="0" err="1">
                <a:solidFill>
                  <a:schemeClr val="bg1"/>
                </a:solidFill>
              </a:rPr>
              <a:t>Rockbuster</a:t>
            </a:r>
            <a:r>
              <a:rPr lang="en-GB" sz="2200" dirty="0">
                <a:solidFill>
                  <a:schemeClr val="bg1"/>
                </a:solidFill>
              </a:rPr>
              <a:t> movie rental database using CSV and Excel files, primarily utilizing PostgreSQL. The goal was to support the Business Intelligence (BI) department by uncovering valuable insights to aid in the company's launch of a new online video service</a:t>
            </a:r>
            <a:r>
              <a:rPr lang="en-GB" sz="2000" dirty="0"/>
              <a:t>. </a:t>
            </a:r>
            <a:endParaRPr lang="en-DE" sz="2000" dirty="0"/>
          </a:p>
        </p:txBody>
      </p:sp>
      <p:sp>
        <p:nvSpPr>
          <p:cNvPr id="6" name="Content Placeholder 2">
            <a:extLst>
              <a:ext uri="{FF2B5EF4-FFF2-40B4-BE49-F238E27FC236}">
                <a16:creationId xmlns:a16="http://schemas.microsoft.com/office/drawing/2014/main" id="{EB8FC166-8121-BA45-9892-D60D3EB563B5}"/>
              </a:ext>
            </a:extLst>
          </p:cNvPr>
          <p:cNvSpPr txBox="1">
            <a:spLocks noGrp="1"/>
          </p:cNvSpPr>
          <p:nvPr>
            <p:ph idx="1"/>
          </p:nvPr>
        </p:nvSpPr>
        <p:spPr>
          <a:xfrm>
            <a:off x="6381749" y="2760956"/>
            <a:ext cx="5719763" cy="4014142"/>
          </a:xfrm>
          <a:solidFill>
            <a:schemeClr val="accent6">
              <a:lumMod val="60000"/>
              <a:lumOff val="40000"/>
            </a:schemeClr>
          </a:solidFill>
        </p:spPr>
        <p:txBody>
          <a:bodyPr>
            <a:normAutofit fontScale="85000" lnSpcReduction="20000"/>
          </a:bodyPr>
          <a:lstStyle/>
          <a:p>
            <a:pPr marL="36896" lvl="0" indent="0">
              <a:lnSpc>
                <a:spcPct val="100000"/>
              </a:lnSpc>
              <a:spcBef>
                <a:spcPts val="500"/>
              </a:spcBef>
              <a:buNone/>
            </a:pPr>
            <a:r>
              <a:rPr lang="en-GB" u="sng" kern="0" dirty="0">
                <a:solidFill>
                  <a:schemeClr val="bg1"/>
                </a:solidFill>
              </a:rPr>
              <a:t>Key Steps </a:t>
            </a:r>
          </a:p>
          <a:p>
            <a:pPr marL="36896" lvl="0" indent="0">
              <a:lnSpc>
                <a:spcPct val="100000"/>
              </a:lnSpc>
              <a:spcBef>
                <a:spcPts val="500"/>
              </a:spcBef>
              <a:buNone/>
            </a:pPr>
            <a:r>
              <a:rPr lang="en-GB" sz="2600" dirty="0">
                <a:solidFill>
                  <a:schemeClr val="bg1"/>
                </a:solidFill>
              </a:rPr>
              <a:t>Data Extraction:</a:t>
            </a:r>
          </a:p>
          <a:p>
            <a:pPr marL="36896" lvl="0" indent="0">
              <a:lnSpc>
                <a:spcPct val="100000"/>
              </a:lnSpc>
              <a:spcBef>
                <a:spcPts val="500"/>
              </a:spcBef>
              <a:buNone/>
            </a:pPr>
            <a:r>
              <a:rPr lang="en-GB" sz="2600" dirty="0">
                <a:solidFill>
                  <a:schemeClr val="bg1"/>
                </a:solidFill>
              </a:rPr>
              <a:t> Used SELECT, JOIN, and WHERE clauses to extract relevant data from multiple tables. </a:t>
            </a:r>
          </a:p>
          <a:p>
            <a:pPr marL="36896" lvl="0" indent="0">
              <a:lnSpc>
                <a:spcPct val="100000"/>
              </a:lnSpc>
              <a:spcBef>
                <a:spcPts val="500"/>
              </a:spcBef>
              <a:buNone/>
            </a:pPr>
            <a:r>
              <a:rPr lang="en-GB" sz="2600" dirty="0">
                <a:solidFill>
                  <a:schemeClr val="bg1"/>
                </a:solidFill>
              </a:rPr>
              <a:t>• Data dictionary: Created an Enterprise Relationship Diagram (ERD) using DBVisualizer. </a:t>
            </a:r>
          </a:p>
          <a:p>
            <a:pPr marL="36896" lvl="0" indent="0">
              <a:lnSpc>
                <a:spcPct val="100000"/>
              </a:lnSpc>
              <a:spcBef>
                <a:spcPts val="500"/>
              </a:spcBef>
              <a:buNone/>
            </a:pPr>
            <a:r>
              <a:rPr lang="en-GB" sz="2600" dirty="0">
                <a:solidFill>
                  <a:schemeClr val="bg1"/>
                </a:solidFill>
              </a:rPr>
              <a:t>• Extract Enterprise Relationship Diagram (ERD). </a:t>
            </a:r>
          </a:p>
          <a:p>
            <a:pPr marL="36896" lvl="0" indent="0">
              <a:lnSpc>
                <a:spcPct val="100000"/>
              </a:lnSpc>
              <a:spcBef>
                <a:spcPts val="500"/>
              </a:spcBef>
              <a:buNone/>
            </a:pPr>
            <a:r>
              <a:rPr lang="en-GB" sz="2600" dirty="0">
                <a:solidFill>
                  <a:schemeClr val="bg1"/>
                </a:solidFill>
              </a:rPr>
              <a:t>• Extracted ERD from </a:t>
            </a:r>
            <a:r>
              <a:rPr lang="en-GB" sz="2600" dirty="0" err="1">
                <a:solidFill>
                  <a:schemeClr val="bg1"/>
                </a:solidFill>
              </a:rPr>
              <a:t>Rockbuster’s</a:t>
            </a:r>
            <a:r>
              <a:rPr lang="en-GB" sz="2600" dirty="0">
                <a:solidFill>
                  <a:schemeClr val="bg1"/>
                </a:solidFill>
              </a:rPr>
              <a:t> database using DBVisualizer. </a:t>
            </a:r>
          </a:p>
          <a:p>
            <a:pPr marL="36896" lvl="0" indent="0">
              <a:lnSpc>
                <a:spcPct val="100000"/>
              </a:lnSpc>
              <a:spcBef>
                <a:spcPts val="500"/>
              </a:spcBef>
              <a:buNone/>
            </a:pPr>
            <a:r>
              <a:rPr lang="en-GB" sz="2600" dirty="0">
                <a:solidFill>
                  <a:schemeClr val="bg1"/>
                </a:solidFill>
              </a:rPr>
              <a:t>• Data Aggregation: Employed </a:t>
            </a:r>
            <a:r>
              <a:rPr lang="en-GB" sz="2600" dirty="0" err="1">
                <a:solidFill>
                  <a:schemeClr val="bg1"/>
                </a:solidFill>
              </a:rPr>
              <a:t>GRoUP</a:t>
            </a:r>
            <a:r>
              <a:rPr lang="en-GB" sz="2600" dirty="0">
                <a:solidFill>
                  <a:schemeClr val="bg1"/>
                </a:solidFill>
              </a:rPr>
              <a:t> BY and aggregate functions like SUM, AVG, and COUNT to summarize data. </a:t>
            </a:r>
          </a:p>
          <a:p>
            <a:pPr marL="36896" lvl="0" indent="0">
              <a:lnSpc>
                <a:spcPct val="100000"/>
              </a:lnSpc>
              <a:spcBef>
                <a:spcPts val="500"/>
              </a:spcBef>
              <a:buNone/>
            </a:pPr>
            <a:r>
              <a:rPr lang="en-GB" sz="2600" dirty="0">
                <a:solidFill>
                  <a:schemeClr val="bg1"/>
                </a:solidFill>
              </a:rPr>
              <a:t>• Data Filtering: Utilized HAVING clauses to filter aggregated results. </a:t>
            </a:r>
          </a:p>
          <a:p>
            <a:pPr marL="36896" lvl="0" indent="0">
              <a:lnSpc>
                <a:spcPct val="100000"/>
              </a:lnSpc>
              <a:spcBef>
                <a:spcPts val="500"/>
              </a:spcBef>
              <a:buNone/>
            </a:pPr>
            <a:r>
              <a:rPr lang="en-GB" sz="2600" dirty="0">
                <a:solidFill>
                  <a:schemeClr val="bg1"/>
                </a:solidFill>
              </a:rPr>
              <a:t>• Data Visualization: Created bar charts, line charts, scatter plots, among others</a:t>
            </a:r>
            <a:endParaRPr lang="en-US" sz="2600" dirty="0">
              <a:solidFill>
                <a:schemeClr val="bg1"/>
              </a:solidFill>
            </a:endParaRPr>
          </a:p>
        </p:txBody>
      </p:sp>
      <p:pic>
        <p:nvPicPr>
          <p:cNvPr id="9" name="Picture 8">
            <a:extLst>
              <a:ext uri="{FF2B5EF4-FFF2-40B4-BE49-F238E27FC236}">
                <a16:creationId xmlns:a16="http://schemas.microsoft.com/office/drawing/2014/main" id="{6E5AE1E7-4287-CCA9-2BFB-E6F35574FAB7}"/>
              </a:ext>
            </a:extLst>
          </p:cNvPr>
          <p:cNvPicPr>
            <a:picLocks noChangeAspect="1"/>
          </p:cNvPicPr>
          <p:nvPr/>
        </p:nvPicPr>
        <p:blipFill>
          <a:blip r:embed="rId2"/>
          <a:stretch>
            <a:fillRect/>
          </a:stretch>
        </p:blipFill>
        <p:spPr>
          <a:xfrm>
            <a:off x="7294936" y="2003773"/>
            <a:ext cx="1688153" cy="1182013"/>
          </a:xfrm>
          <a:prstGeom prst="rect">
            <a:avLst/>
          </a:prstGeom>
          <a:ln>
            <a:noFill/>
          </a:ln>
          <a:effectLst>
            <a:softEdge rad="112500"/>
          </a:effectLst>
        </p:spPr>
      </p:pic>
      <p:pic>
        <p:nvPicPr>
          <p:cNvPr id="15" name="Picture 14">
            <a:extLst>
              <a:ext uri="{FF2B5EF4-FFF2-40B4-BE49-F238E27FC236}">
                <a16:creationId xmlns:a16="http://schemas.microsoft.com/office/drawing/2014/main" id="{02012E99-FE39-EEF5-5FCC-CF539C5EFD0A}"/>
              </a:ext>
            </a:extLst>
          </p:cNvPr>
          <p:cNvPicPr>
            <a:picLocks noChangeAspect="1"/>
          </p:cNvPicPr>
          <p:nvPr/>
        </p:nvPicPr>
        <p:blipFill>
          <a:blip r:embed="rId3"/>
          <a:stretch>
            <a:fillRect/>
          </a:stretch>
        </p:blipFill>
        <p:spPr>
          <a:xfrm>
            <a:off x="2358025" y="2003773"/>
            <a:ext cx="1739169" cy="1287468"/>
          </a:xfrm>
          <a:prstGeom prst="rect">
            <a:avLst/>
          </a:prstGeom>
          <a:ln>
            <a:noFill/>
          </a:ln>
          <a:effectLst>
            <a:softEdge rad="112500"/>
          </a:effectLst>
        </p:spPr>
      </p:pic>
    </p:spTree>
    <p:extLst>
      <p:ext uri="{BB962C8B-B14F-4D97-AF65-F5344CB8AC3E}">
        <p14:creationId xmlns:p14="http://schemas.microsoft.com/office/powerpoint/2010/main" val="1964894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7200" dirty="0"/>
              <a:t>ANALYSIS </a:t>
            </a:r>
            <a:r>
              <a:rPr lang="en-US" sz="6600" dirty="0"/>
              <a:t>AND</a:t>
            </a:r>
            <a:r>
              <a:rPr lang="en-US" sz="7200" dirty="0"/>
              <a:t>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0" y="2606040"/>
            <a:ext cx="5163561" cy="3111635"/>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The goal was to support the Business Intelligence (BI) department by uncovering valuable insights to aid in the company's launch of a new online video service.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This was done by answering series of questions.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WHICH MOVIES CONTRIBUTED THE MOST/LEAST TO REVENUE GAIN?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The highest revenue of $215,75 is generated by Telegraph Voyage, followed by Zorro Ark ($199,72) and Wife Turn ($198,73)</a:t>
            </a:r>
            <a:endParaRPr lang="en-DE" sz="2200" kern="0" dirty="0">
              <a:solidFill>
                <a:schemeClr val="bg1"/>
              </a:solidFill>
            </a:endParaRPr>
          </a:p>
          <a:p>
            <a:pPr indent="-228600">
              <a:lnSpc>
                <a:spcPct val="110000"/>
              </a:lnSpc>
              <a:spcAft>
                <a:spcPts val="600"/>
              </a:spcAft>
              <a:buFont typeface="Arial" panose="020B0604020202020204" pitchFamily="34" charset="0"/>
              <a:buChar char="•"/>
            </a:pPr>
            <a:endParaRPr lang="en-US" dirty="0">
              <a:solidFill>
                <a:schemeClr val="tx1"/>
              </a:solidFill>
            </a:endParaRPr>
          </a:p>
        </p:txBody>
      </p:sp>
      <p:pic>
        <p:nvPicPr>
          <p:cNvPr id="3" name="Picture 3">
            <a:extLst>
              <a:ext uri="{FF2B5EF4-FFF2-40B4-BE49-F238E27FC236}">
                <a16:creationId xmlns:a16="http://schemas.microsoft.com/office/drawing/2014/main" id="{446C883B-5764-0202-6242-BD278D00D877}"/>
              </a:ext>
            </a:extLst>
          </p:cNvPr>
          <p:cNvPicPr>
            <a:picLocks noChangeAspect="1"/>
          </p:cNvPicPr>
          <p:nvPr/>
        </p:nvPicPr>
        <p:blipFill>
          <a:blip r:embed="rId2"/>
          <a:stretch>
            <a:fillRect/>
          </a:stretch>
        </p:blipFill>
        <p:spPr>
          <a:xfrm>
            <a:off x="5991993" y="2606039"/>
            <a:ext cx="6063158" cy="4091383"/>
          </a:xfrm>
          <a:prstGeom prst="rect">
            <a:avLst/>
          </a:prstGeom>
          <a:ln w="28575">
            <a:solidFill>
              <a:srgbClr val="002060"/>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A833677-062C-4465-6149-58C1AF5419EF}"/>
              </a:ext>
            </a:extLst>
          </p:cNvPr>
          <p:cNvPicPr>
            <a:picLocks noChangeAspect="1"/>
          </p:cNvPicPr>
          <p:nvPr/>
        </p:nvPicPr>
        <p:blipFill>
          <a:blip r:embed="rId3"/>
          <a:srcRect l="1437" r="12370" b="-3"/>
          <a:stretch/>
        </p:blipFill>
        <p:spPr>
          <a:xfrm>
            <a:off x="6216472" y="914400"/>
            <a:ext cx="1911603" cy="1197864"/>
          </a:xfrm>
          <a:prstGeom prst="rect">
            <a:avLst/>
          </a:prstGeom>
          <a:ln>
            <a:noFill/>
          </a:ln>
          <a:effectLst>
            <a:softEdge rad="112500"/>
          </a:effectLst>
        </p:spPr>
      </p:pic>
    </p:spTree>
    <p:extLst>
      <p:ext uri="{BB962C8B-B14F-4D97-AF65-F5344CB8AC3E}">
        <p14:creationId xmlns:p14="http://schemas.microsoft.com/office/powerpoint/2010/main" val="641890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0" y="2706624"/>
            <a:ext cx="4429070" cy="3972294"/>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The goal was to support the Business Intelligence (BI) department by uncovering valuable insights to aid in the company's launch of a new online video service.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This was done by answering series of questions.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kern="0" dirty="0">
              <a:solidFill>
                <a:schemeClr val="bg1"/>
              </a:solidFil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 WHICH COUNTRIES ARE ROCKBUSTER CUSTOMERS BASED IN?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kern="0" dirty="0">
              <a:solidFill>
                <a:schemeClr val="bg1"/>
              </a:solidFil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The highest number of customers are in India and China</a:t>
            </a:r>
            <a:endParaRPr lang="en-DE" sz="2200" kern="0" dirty="0">
              <a:solidFill>
                <a:schemeClr val="bg1"/>
              </a:solidFill>
            </a:endParaRPr>
          </a:p>
          <a:p>
            <a:pPr>
              <a:lnSpc>
                <a:spcPct val="110000"/>
              </a:lnSpc>
              <a:spcAft>
                <a:spcPts val="600"/>
              </a:spcAft>
            </a:pPr>
            <a:endParaRPr lang="en-US" dirty="0">
              <a:solidFill>
                <a:schemeClr val="tx1"/>
              </a:solidFill>
            </a:endParaRPr>
          </a:p>
        </p:txBody>
      </p:sp>
      <p:pic>
        <p:nvPicPr>
          <p:cNvPr id="4" name="Picture 3">
            <a:extLst>
              <a:ext uri="{FF2B5EF4-FFF2-40B4-BE49-F238E27FC236}">
                <a16:creationId xmlns:a16="http://schemas.microsoft.com/office/drawing/2014/main" id="{87C3A371-7204-9A81-48D4-3E966C3B9D25}"/>
              </a:ext>
            </a:extLst>
          </p:cNvPr>
          <p:cNvPicPr>
            <a:picLocks noChangeAspect="1"/>
          </p:cNvPicPr>
          <p:nvPr/>
        </p:nvPicPr>
        <p:blipFill>
          <a:blip r:embed="rId2"/>
          <a:stretch>
            <a:fillRect/>
          </a:stretch>
        </p:blipFill>
        <p:spPr>
          <a:xfrm>
            <a:off x="5921902" y="2643673"/>
            <a:ext cx="6102147" cy="4035244"/>
          </a:xfrm>
          <a:prstGeom prst="rect">
            <a:avLst/>
          </a:prstGeom>
          <a:ln w="28575">
            <a:solidFill>
              <a:srgbClr val="002060"/>
            </a:solid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2F7C5BE1-EC69-BB8B-89D5-A6CFBF6D6B41}"/>
              </a:ext>
            </a:extLst>
          </p:cNvPr>
          <p:cNvPicPr>
            <a:picLocks noChangeAspect="1"/>
          </p:cNvPicPr>
          <p:nvPr/>
        </p:nvPicPr>
        <p:blipFill>
          <a:blip r:embed="rId3"/>
          <a:srcRect l="1437" r="12370" b="-3"/>
          <a:stretch/>
        </p:blipFill>
        <p:spPr>
          <a:xfrm>
            <a:off x="5921902" y="1003942"/>
            <a:ext cx="1911603" cy="1197864"/>
          </a:xfrm>
          <a:prstGeom prst="rect">
            <a:avLst/>
          </a:prstGeom>
          <a:ln>
            <a:noFill/>
          </a:ln>
          <a:effectLst>
            <a:softEdge rad="112500"/>
          </a:effectLst>
        </p:spPr>
      </p:pic>
    </p:spTree>
    <p:extLst>
      <p:ext uri="{BB962C8B-B14F-4D97-AF65-F5344CB8AC3E}">
        <p14:creationId xmlns:p14="http://schemas.microsoft.com/office/powerpoint/2010/main" val="276229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6600" dirty="0"/>
              <a:t>ROCKBUSTER </a:t>
            </a:r>
            <a:br>
              <a:rPr lang="en-US" sz="6600" dirty="0"/>
            </a:br>
            <a:r>
              <a:rPr lang="en-US" sz="6600" dirty="0"/>
              <a:t>RECOMMENDATIONS </a:t>
            </a:r>
          </a:p>
        </p:txBody>
      </p:sp>
      <p:sp>
        <p:nvSpPr>
          <p:cNvPr id="2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0" y="2872899"/>
            <a:ext cx="4243589" cy="3320668"/>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indent="-228600">
              <a:lnSpc>
                <a:spcPct val="110000"/>
              </a:lnSpc>
              <a:spcBef>
                <a:spcPts val="400"/>
              </a:spcBef>
              <a:buFont typeface="Arial" panose="020B0604020202020204" pitchFamily="34" charset="0"/>
              <a:buChar char="•"/>
              <a:defRPr sz="1800" b="0" i="0" u="none" strike="noStrike" kern="0" cap="none" spc="0" baseline="0">
                <a:solidFill>
                  <a:srgbClr val="000000"/>
                </a:solidFill>
                <a:uFillTx/>
              </a:defRPr>
            </a:pPr>
            <a:r>
              <a:rPr lang="en-US" sz="2200" dirty="0">
                <a:solidFill>
                  <a:schemeClr val="bg1"/>
                </a:solidFill>
              </a:rPr>
              <a:t>Maintain niches in the top 10 countries to sustain revenue. With the rest of the world contributing 50% of revenue from just 39% of the customer base, there's significant opportunity to expand customer bases with targeted market strategies</a:t>
            </a:r>
          </a:p>
          <a:p>
            <a:pPr indent="-228600">
              <a:lnSpc>
                <a:spcPct val="110000"/>
              </a:lnSpc>
              <a:spcBef>
                <a:spcPts val="400"/>
              </a:spcBef>
              <a:buFont typeface="Arial" panose="020B0604020202020204" pitchFamily="34" charset="0"/>
              <a:buChar char="•"/>
              <a:defRPr sz="1800" b="0" i="0" u="none" strike="noStrike" kern="0" cap="none" spc="0" baseline="0">
                <a:solidFill>
                  <a:srgbClr val="000000"/>
                </a:solidFill>
                <a:uFillTx/>
              </a:defRPr>
            </a:pPr>
            <a:r>
              <a:rPr lang="en-US" sz="2200" dirty="0">
                <a:solidFill>
                  <a:schemeClr val="bg1"/>
                </a:solidFill>
              </a:rPr>
              <a:t>Maintain inventory of top revenue-generating genres and phase out the Thriller genre upon license expiration due to its lower revenue potential, unless popularity trends shift</a:t>
            </a:r>
          </a:p>
          <a:p>
            <a:pPr indent="-228600">
              <a:lnSpc>
                <a:spcPct val="110000"/>
              </a:lnSpc>
              <a:buFont typeface="Arial" panose="020B0604020202020204" pitchFamily="34" charset="0"/>
              <a:buChar char="•"/>
            </a:pPr>
            <a:endParaRPr lang="en-US" dirty="0">
              <a:solidFill>
                <a:schemeClr val="tx1"/>
              </a:solidFill>
            </a:endParaRPr>
          </a:p>
        </p:txBody>
      </p:sp>
      <p:pic>
        <p:nvPicPr>
          <p:cNvPr id="4" name="Picture 3" descr="A computer with a target on the screen&#10;&#10;Description automatically generated">
            <a:extLst>
              <a:ext uri="{FF2B5EF4-FFF2-40B4-BE49-F238E27FC236}">
                <a16:creationId xmlns:a16="http://schemas.microsoft.com/office/drawing/2014/main" id="{6878C8FE-0D73-8F9F-B738-4A065FEFF712}"/>
              </a:ext>
            </a:extLst>
          </p:cNvPr>
          <p:cNvPicPr>
            <a:picLocks noChangeAspect="1"/>
          </p:cNvPicPr>
          <p:nvPr/>
        </p:nvPicPr>
        <p:blipFill>
          <a:blip r:embed="rId2"/>
          <a:srcRect l="23707" r="1861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81951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8C00C4-B13B-F7F7-966C-1B7B4A75C4CE}"/>
              </a:ext>
            </a:extLst>
          </p:cNvPr>
          <p:cNvSpPr>
            <a:spLocks noGrp="1"/>
          </p:cNvSpPr>
          <p:nvPr>
            <p:ph type="title"/>
          </p:nvPr>
        </p:nvSpPr>
        <p:spPr>
          <a:xfrm>
            <a:off x="640080" y="325369"/>
            <a:ext cx="4368602" cy="1956841"/>
          </a:xfrm>
        </p:spPr>
        <p:txBody>
          <a:bodyPr anchor="b">
            <a:normAutofit/>
          </a:bodyPr>
          <a:lstStyle/>
          <a:p>
            <a:r>
              <a:rPr lang="en-US" sz="6600" dirty="0"/>
              <a:t>INSTACART BASKET </a:t>
            </a:r>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6547FF-4813-4025-A6B9-0871199657B0}"/>
              </a:ext>
            </a:extLst>
          </p:cNvPr>
          <p:cNvSpPr>
            <a:spLocks noGrp="1"/>
          </p:cNvSpPr>
          <p:nvPr>
            <p:ph idx="1"/>
          </p:nvPr>
        </p:nvSpPr>
        <p:spPr>
          <a:xfrm>
            <a:off x="640080" y="2872899"/>
            <a:ext cx="4243589" cy="3320668"/>
          </a:xfrm>
        </p:spPr>
        <p:txBody>
          <a:bodyPr>
            <a:normAutofit/>
          </a:bodyPr>
          <a:lstStyle/>
          <a:p>
            <a:pPr marL="0" indent="0">
              <a:buNone/>
            </a:pPr>
            <a:r>
              <a:rPr lang="en-US" dirty="0"/>
              <a:t>Market Segmentation Analysis </a:t>
            </a:r>
          </a:p>
        </p:txBody>
      </p:sp>
      <p:pic>
        <p:nvPicPr>
          <p:cNvPr id="5" name="Picture 4">
            <a:extLst>
              <a:ext uri="{FF2B5EF4-FFF2-40B4-BE49-F238E27FC236}">
                <a16:creationId xmlns:a16="http://schemas.microsoft.com/office/drawing/2014/main" id="{0912E0C7-C634-AEE8-628E-57CEF5F85D0E}"/>
              </a:ext>
            </a:extLst>
          </p:cNvPr>
          <p:cNvPicPr>
            <a:picLocks noChangeAspect="1"/>
          </p:cNvPicPr>
          <p:nvPr/>
        </p:nvPicPr>
        <p:blipFill>
          <a:blip r:embed="rId2"/>
          <a:srcRect l="8627" r="1113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1006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8DCC2A-564A-6FFE-E53B-91C537418951}"/>
              </a:ext>
            </a:extLst>
          </p:cNvPr>
          <p:cNvSpPr/>
          <p:nvPr/>
        </p:nvSpPr>
        <p:spPr>
          <a:xfrm>
            <a:off x="289148" y="2566370"/>
            <a:ext cx="5934977" cy="2117937"/>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p:txBody>
          <a:bodyPr/>
          <a:lstStyle/>
          <a:p>
            <a:r>
              <a:rPr lang="en-US" dirty="0"/>
              <a:t>INSTACART BASKET PROJECT OVERVIEW </a:t>
            </a:r>
          </a:p>
        </p:txBody>
      </p:sp>
      <p:sp>
        <p:nvSpPr>
          <p:cNvPr id="5" name="TextBox 4">
            <a:extLst>
              <a:ext uri="{FF2B5EF4-FFF2-40B4-BE49-F238E27FC236}">
                <a16:creationId xmlns:a16="http://schemas.microsoft.com/office/drawing/2014/main" id="{97447546-FFFD-A8F9-CE08-7CE5DFD645A6}"/>
              </a:ext>
            </a:extLst>
          </p:cNvPr>
          <p:cNvSpPr txBox="1"/>
          <p:nvPr/>
        </p:nvSpPr>
        <p:spPr>
          <a:xfrm>
            <a:off x="347200" y="2980511"/>
            <a:ext cx="5876925" cy="1077218"/>
          </a:xfrm>
          <a:prstGeom prst="rect">
            <a:avLst/>
          </a:prstGeom>
          <a:noFill/>
        </p:spPr>
        <p:txBody>
          <a:bodyPr wrap="square">
            <a:spAutoFit/>
          </a:bodyPr>
          <a:lstStyle/>
          <a:p>
            <a:pPr>
              <a:defRPr sz="1800" b="0" i="0" u="none" strike="noStrike" kern="0" cap="none" spc="0" baseline="0">
                <a:solidFill>
                  <a:srgbClr val="000000"/>
                </a:solidFill>
                <a:uFillTx/>
              </a:defRPr>
            </a:pPr>
            <a:r>
              <a:rPr lang="en-GB" sz="2200" dirty="0">
                <a:solidFill>
                  <a:schemeClr val="bg1"/>
                </a:solidFill>
              </a:rPr>
              <a:t>Instacart wants to uncover more about their sales patterns. The goal is to derive actionable insights and propose segmentation strategies based on provided criteria. </a:t>
            </a:r>
            <a:endParaRPr lang="en-DE" sz="2200" dirty="0">
              <a:solidFill>
                <a:schemeClr val="bg1"/>
              </a:solidFil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t>. </a:t>
            </a:r>
            <a:endParaRPr lang="en-DE" sz="2000" dirty="0"/>
          </a:p>
        </p:txBody>
      </p:sp>
      <p:sp>
        <p:nvSpPr>
          <p:cNvPr id="6" name="Content Placeholder 2">
            <a:extLst>
              <a:ext uri="{FF2B5EF4-FFF2-40B4-BE49-F238E27FC236}">
                <a16:creationId xmlns:a16="http://schemas.microsoft.com/office/drawing/2014/main" id="{EB8FC166-8121-BA45-9892-D60D3EB563B5}"/>
              </a:ext>
            </a:extLst>
          </p:cNvPr>
          <p:cNvSpPr txBox="1">
            <a:spLocks noGrp="1"/>
          </p:cNvSpPr>
          <p:nvPr>
            <p:ph idx="1"/>
          </p:nvPr>
        </p:nvSpPr>
        <p:spPr>
          <a:xfrm>
            <a:off x="6381749" y="2566370"/>
            <a:ext cx="5719763" cy="4207292"/>
          </a:xfrm>
          <a:solidFill>
            <a:schemeClr val="accent6">
              <a:lumMod val="60000"/>
              <a:lumOff val="40000"/>
            </a:schemeClr>
          </a:solidFill>
        </p:spPr>
        <p:txBody>
          <a:bodyPr>
            <a:normAutofit fontScale="55000" lnSpcReduction="20000"/>
          </a:bodyPr>
          <a:lstStyle/>
          <a:p>
            <a:pPr marL="36896" lvl="0" indent="0">
              <a:lnSpc>
                <a:spcPct val="100000"/>
              </a:lnSpc>
              <a:spcBef>
                <a:spcPts val="500"/>
              </a:spcBef>
              <a:buNone/>
            </a:pPr>
            <a:r>
              <a:rPr lang="en-GB" sz="3800" u="sng" kern="0" dirty="0">
                <a:solidFill>
                  <a:schemeClr val="bg1"/>
                </a:solidFill>
              </a:rPr>
              <a:t>Key Steps </a:t>
            </a:r>
          </a:p>
          <a:p>
            <a:pPr marL="36896" lvl="0" indent="0">
              <a:lnSpc>
                <a:spcPct val="100000"/>
              </a:lnSpc>
              <a:spcBef>
                <a:spcPts val="400"/>
              </a:spcBef>
              <a:buNone/>
            </a:pPr>
            <a:r>
              <a:rPr lang="en-GB" sz="3200" dirty="0">
                <a:solidFill>
                  <a:schemeClr val="bg1"/>
                </a:solidFill>
              </a:rPr>
              <a:t>• </a:t>
            </a:r>
            <a:r>
              <a:rPr lang="en-GB" sz="3800" dirty="0">
                <a:solidFill>
                  <a:schemeClr val="bg1"/>
                </a:solidFill>
              </a:rPr>
              <a:t>Write Python Scripts: Used </a:t>
            </a:r>
            <a:r>
              <a:rPr lang="en-GB" sz="3800" dirty="0" err="1">
                <a:solidFill>
                  <a:schemeClr val="bg1"/>
                </a:solidFill>
              </a:rPr>
              <a:t>Jupyter</a:t>
            </a:r>
            <a:r>
              <a:rPr lang="en-GB" sz="3800" dirty="0">
                <a:solidFill>
                  <a:schemeClr val="bg1"/>
                </a:solidFill>
              </a:rPr>
              <a:t> Notebook to write Python scripts and document the analysis.</a:t>
            </a:r>
          </a:p>
          <a:p>
            <a:pPr marL="36896" lvl="0" indent="0">
              <a:lnSpc>
                <a:spcPct val="100000"/>
              </a:lnSpc>
              <a:spcBef>
                <a:spcPts val="400"/>
              </a:spcBef>
              <a:buNone/>
            </a:pPr>
            <a:r>
              <a:rPr lang="en-GB" sz="3800" dirty="0">
                <a:solidFill>
                  <a:schemeClr val="bg1"/>
                </a:solidFill>
              </a:rPr>
              <a:t>• Import: Imported datasets and necessary Python libraries. </a:t>
            </a:r>
          </a:p>
          <a:p>
            <a:pPr marL="36896" lvl="0" indent="0">
              <a:lnSpc>
                <a:spcPct val="100000"/>
              </a:lnSpc>
              <a:spcBef>
                <a:spcPts val="400"/>
              </a:spcBef>
              <a:buNone/>
            </a:pPr>
            <a:r>
              <a:rPr lang="en-GB" sz="3800" dirty="0">
                <a:solidFill>
                  <a:schemeClr val="bg1"/>
                </a:solidFill>
              </a:rPr>
              <a:t>• Data cleaning and data wrangling: Utilized Pandas and NumPy for data cleaning, transformation, and preparation. </a:t>
            </a:r>
          </a:p>
          <a:p>
            <a:pPr marL="36896" lvl="0" indent="0">
              <a:lnSpc>
                <a:spcPct val="100000"/>
              </a:lnSpc>
              <a:spcBef>
                <a:spcPts val="400"/>
              </a:spcBef>
              <a:buNone/>
            </a:pPr>
            <a:r>
              <a:rPr lang="en-GB" sz="3800" dirty="0">
                <a:solidFill>
                  <a:schemeClr val="bg1"/>
                </a:solidFill>
              </a:rPr>
              <a:t>• Functions used: “(</a:t>
            </a:r>
            <a:r>
              <a:rPr lang="en-GB" sz="3800" dirty="0" err="1">
                <a:solidFill>
                  <a:schemeClr val="bg1"/>
                </a:solidFill>
              </a:rPr>
              <a:t>df.drop</a:t>
            </a:r>
            <a:r>
              <a:rPr lang="en-GB" sz="3800" dirty="0">
                <a:solidFill>
                  <a:schemeClr val="bg1"/>
                </a:solidFill>
              </a:rPr>
              <a:t>(columns = ['variable’]); </a:t>
            </a:r>
            <a:r>
              <a:rPr lang="en-GB" sz="3800" dirty="0" err="1">
                <a:solidFill>
                  <a:schemeClr val="bg1"/>
                </a:solidFill>
              </a:rPr>
              <a:t>df.rename</a:t>
            </a:r>
            <a:r>
              <a:rPr lang="en-GB" sz="3800" dirty="0">
                <a:solidFill>
                  <a:schemeClr val="bg1"/>
                </a:solidFill>
              </a:rPr>
              <a:t>(); </a:t>
            </a:r>
            <a:r>
              <a:rPr lang="en-GB" sz="3800" dirty="0" err="1">
                <a:solidFill>
                  <a:schemeClr val="bg1"/>
                </a:solidFill>
              </a:rPr>
              <a:t>df.T</a:t>
            </a:r>
            <a:r>
              <a:rPr lang="en-GB" sz="3800" dirty="0">
                <a:solidFill>
                  <a:schemeClr val="bg1"/>
                </a:solidFill>
              </a:rPr>
              <a:t> function to transpose; </a:t>
            </a:r>
            <a:r>
              <a:rPr lang="en-GB" sz="3800" dirty="0" err="1">
                <a:solidFill>
                  <a:schemeClr val="bg1"/>
                </a:solidFill>
              </a:rPr>
              <a:t>df.value_counts</a:t>
            </a:r>
            <a:r>
              <a:rPr lang="en-GB" sz="3800" dirty="0">
                <a:solidFill>
                  <a:schemeClr val="bg1"/>
                </a:solidFill>
              </a:rPr>
              <a:t>() to calculate the frequency of each unique; </a:t>
            </a:r>
            <a:r>
              <a:rPr lang="en-GB" sz="3800" dirty="0" err="1">
                <a:solidFill>
                  <a:schemeClr val="bg1"/>
                </a:solidFill>
              </a:rPr>
              <a:t>df.to_dict</a:t>
            </a:r>
            <a:r>
              <a:rPr lang="en-GB" sz="3800" dirty="0">
                <a:solidFill>
                  <a:schemeClr val="bg1"/>
                </a:solidFill>
              </a:rPr>
              <a:t>('index’) to create data dictionary; performed data quality and consistency checks, including frequency counts. </a:t>
            </a:r>
          </a:p>
          <a:p>
            <a:pPr marL="36896" lvl="0" indent="0">
              <a:lnSpc>
                <a:spcPct val="100000"/>
              </a:lnSpc>
              <a:spcBef>
                <a:spcPts val="400"/>
              </a:spcBef>
              <a:buNone/>
            </a:pPr>
            <a:r>
              <a:rPr lang="en-GB" sz="3800" dirty="0">
                <a:solidFill>
                  <a:schemeClr val="bg1"/>
                </a:solidFill>
              </a:rPr>
              <a:t>• Exploratory Data Analysis (EDA): Derived new variables, data manipulation, grouping, and aggregating. </a:t>
            </a:r>
          </a:p>
          <a:p>
            <a:pPr marL="36896" lvl="0" indent="0">
              <a:lnSpc>
                <a:spcPct val="100000"/>
              </a:lnSpc>
              <a:spcBef>
                <a:spcPts val="400"/>
              </a:spcBef>
              <a:buNone/>
            </a:pPr>
            <a:r>
              <a:rPr lang="en-GB" sz="3800" dirty="0">
                <a:solidFill>
                  <a:schemeClr val="bg1"/>
                </a:solidFill>
              </a:rPr>
              <a:t>• Visualization: Created graphs and visualizations using Matplotlib, Seaborn, and </a:t>
            </a:r>
            <a:r>
              <a:rPr lang="en-GB" sz="3800" dirty="0" err="1">
                <a:solidFill>
                  <a:schemeClr val="bg1"/>
                </a:solidFill>
              </a:rPr>
              <a:t>Scipy</a:t>
            </a:r>
            <a:r>
              <a:rPr lang="en-GB" sz="3800" dirty="0">
                <a:solidFill>
                  <a:schemeClr val="bg1"/>
                </a:solidFill>
              </a:rPr>
              <a:t>. </a:t>
            </a:r>
          </a:p>
          <a:p>
            <a:pPr marL="36896" lvl="0" indent="0">
              <a:lnSpc>
                <a:spcPct val="100000"/>
              </a:lnSpc>
              <a:spcBef>
                <a:spcPts val="400"/>
              </a:spcBef>
              <a:buNone/>
            </a:pPr>
            <a:r>
              <a:rPr lang="en-GB" sz="3800" dirty="0">
                <a:solidFill>
                  <a:schemeClr val="bg1"/>
                </a:solidFill>
              </a:rPr>
              <a:t>• Export data frames: Exported cleaned and processed data frames for reporting.</a:t>
            </a:r>
            <a:endParaRPr lang="en-US" sz="3800" dirty="0">
              <a:solidFill>
                <a:schemeClr val="bg1"/>
              </a:solidFill>
            </a:endParaRPr>
          </a:p>
        </p:txBody>
      </p:sp>
      <p:pic>
        <p:nvPicPr>
          <p:cNvPr id="9" name="Picture 8">
            <a:extLst>
              <a:ext uri="{FF2B5EF4-FFF2-40B4-BE49-F238E27FC236}">
                <a16:creationId xmlns:a16="http://schemas.microsoft.com/office/drawing/2014/main" id="{6E5AE1E7-4287-CCA9-2BFB-E6F35574FAB7}"/>
              </a:ext>
            </a:extLst>
          </p:cNvPr>
          <p:cNvPicPr>
            <a:picLocks noChangeAspect="1"/>
          </p:cNvPicPr>
          <p:nvPr/>
        </p:nvPicPr>
        <p:blipFill>
          <a:blip r:embed="rId2"/>
          <a:stretch>
            <a:fillRect/>
          </a:stretch>
        </p:blipFill>
        <p:spPr>
          <a:xfrm>
            <a:off x="7294936" y="1693043"/>
            <a:ext cx="1688153" cy="1275802"/>
          </a:xfrm>
          <a:prstGeom prst="rect">
            <a:avLst/>
          </a:prstGeom>
          <a:ln>
            <a:noFill/>
          </a:ln>
          <a:effectLst>
            <a:softEdge rad="112500"/>
          </a:effectLst>
        </p:spPr>
      </p:pic>
      <p:pic>
        <p:nvPicPr>
          <p:cNvPr id="15" name="Picture 14">
            <a:extLst>
              <a:ext uri="{FF2B5EF4-FFF2-40B4-BE49-F238E27FC236}">
                <a16:creationId xmlns:a16="http://schemas.microsoft.com/office/drawing/2014/main" id="{02012E99-FE39-EEF5-5FCC-CF539C5EFD0A}"/>
              </a:ext>
            </a:extLst>
          </p:cNvPr>
          <p:cNvPicPr>
            <a:picLocks noChangeAspect="1"/>
          </p:cNvPicPr>
          <p:nvPr/>
        </p:nvPicPr>
        <p:blipFill>
          <a:blip r:embed="rId3"/>
          <a:stretch>
            <a:fillRect/>
          </a:stretch>
        </p:blipFill>
        <p:spPr>
          <a:xfrm>
            <a:off x="2358025" y="1693042"/>
            <a:ext cx="1739169" cy="1389625"/>
          </a:xfrm>
          <a:prstGeom prst="rect">
            <a:avLst/>
          </a:prstGeom>
          <a:ln>
            <a:noFill/>
          </a:ln>
          <a:effectLst>
            <a:softEdge rad="112500"/>
          </a:effectLst>
        </p:spPr>
      </p:pic>
    </p:spTree>
    <p:extLst>
      <p:ext uri="{BB962C8B-B14F-4D97-AF65-F5344CB8AC3E}">
        <p14:creationId xmlns:p14="http://schemas.microsoft.com/office/powerpoint/2010/main" val="207439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404327" y="2617672"/>
            <a:ext cx="2668555" cy="3856278"/>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kern="0" dirty="0">
                <a:solidFill>
                  <a:schemeClr val="bg1"/>
                </a:solidFill>
              </a:rPr>
              <a:t>The days and times with the most orders to schedule advertisements.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kern="0" dirty="0">
                <a:solidFill>
                  <a:schemeClr val="bg1"/>
                </a:solidFill>
              </a:rPr>
              <a:t>From the analysis the days and times identified are as below: </a:t>
            </a:r>
          </a:p>
          <a:p>
            <a:pPr marL="342900" marR="0" lvl="0" indent="-34290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2400" kern="0" dirty="0">
                <a:solidFill>
                  <a:schemeClr val="bg1"/>
                </a:solidFill>
              </a:rPr>
              <a:t>Busiest days are Saturdays and Sundays </a:t>
            </a:r>
          </a:p>
          <a:p>
            <a:pPr marL="342900" marR="0" lvl="0" indent="-34290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2400" kern="0" dirty="0">
                <a:solidFill>
                  <a:schemeClr val="bg1"/>
                </a:solidFill>
              </a:rPr>
              <a:t>Busy hours are between 9am to 5pm with the busiest hour being 10am</a:t>
            </a:r>
            <a:endParaRPr lang="en-DE" sz="2400" kern="0" dirty="0">
              <a:solidFill>
                <a:schemeClr val="bg1"/>
              </a:solidFill>
            </a:endParaRPr>
          </a:p>
          <a:p>
            <a:pPr>
              <a:lnSpc>
                <a:spcPct val="110000"/>
              </a:lnSpc>
              <a:spcAft>
                <a:spcPts val="600"/>
              </a:spcAft>
            </a:pPr>
            <a:endParaRPr lang="en-US" dirty="0">
              <a:solidFill>
                <a:schemeClr val="tx1"/>
              </a:solidFill>
            </a:endParaRPr>
          </a:p>
        </p:txBody>
      </p:sp>
      <p:pic>
        <p:nvPicPr>
          <p:cNvPr id="3" name="Picture 2">
            <a:extLst>
              <a:ext uri="{FF2B5EF4-FFF2-40B4-BE49-F238E27FC236}">
                <a16:creationId xmlns:a16="http://schemas.microsoft.com/office/drawing/2014/main" id="{46EADC0B-0BED-58B7-66CB-7E0AFC2279D8}"/>
              </a:ext>
            </a:extLst>
          </p:cNvPr>
          <p:cNvPicPr>
            <a:picLocks noChangeAspect="1"/>
          </p:cNvPicPr>
          <p:nvPr/>
        </p:nvPicPr>
        <p:blipFill>
          <a:blip r:embed="rId2"/>
          <a:stretch>
            <a:fillRect/>
          </a:stretch>
        </p:blipFill>
        <p:spPr>
          <a:xfrm>
            <a:off x="3174838" y="2647978"/>
            <a:ext cx="4243589" cy="3853406"/>
          </a:xfrm>
          <a:prstGeom prst="rect">
            <a:avLst/>
          </a:prstGeom>
          <a:ln w="28575">
            <a:solidFill>
              <a:schemeClr val="tx1"/>
            </a:solidFill>
          </a:ln>
          <a:effectLst>
            <a:outerShdw blurRad="292100" dist="139700" dir="2700000" algn="tl" rotWithShape="0">
              <a:srgbClr val="333333">
                <a:alpha val="65000"/>
              </a:srgbClr>
            </a:outerShdw>
          </a:effectLst>
        </p:spPr>
      </p:pic>
      <p:pic>
        <p:nvPicPr>
          <p:cNvPr id="5" name="Picture 8">
            <a:extLst>
              <a:ext uri="{FF2B5EF4-FFF2-40B4-BE49-F238E27FC236}">
                <a16:creationId xmlns:a16="http://schemas.microsoft.com/office/drawing/2014/main" id="{B01341EB-B2C0-DB64-F3DA-9BAD4DE5DB73}"/>
              </a:ext>
            </a:extLst>
          </p:cNvPr>
          <p:cNvPicPr>
            <a:picLocks noChangeAspect="1"/>
          </p:cNvPicPr>
          <p:nvPr/>
        </p:nvPicPr>
        <p:blipFill>
          <a:blip r:embed="rId3"/>
          <a:stretch>
            <a:fillRect/>
          </a:stretch>
        </p:blipFill>
        <p:spPr>
          <a:xfrm>
            <a:off x="7593990" y="2647978"/>
            <a:ext cx="4417618" cy="3853405"/>
          </a:xfrm>
          <a:prstGeom prst="rect">
            <a:avLst/>
          </a:prstGeom>
          <a:ln w="28575">
            <a:solidFill>
              <a:schemeClr val="tx1"/>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67FBFC7-12B7-AD7D-ADC6-14EF6E73E045}"/>
              </a:ext>
            </a:extLst>
          </p:cNvPr>
          <p:cNvPicPr>
            <a:picLocks noChangeAspect="1"/>
          </p:cNvPicPr>
          <p:nvPr/>
        </p:nvPicPr>
        <p:blipFill>
          <a:blip r:embed="rId4"/>
          <a:srcRect l="1437" r="12370" b="-3"/>
          <a:stretch/>
        </p:blipFill>
        <p:spPr>
          <a:xfrm>
            <a:off x="5778832" y="1003942"/>
            <a:ext cx="1911603" cy="1197864"/>
          </a:xfrm>
          <a:prstGeom prst="rect">
            <a:avLst/>
          </a:prstGeom>
          <a:ln>
            <a:noFill/>
          </a:ln>
          <a:effectLst>
            <a:softEdge rad="112500"/>
          </a:effectLst>
        </p:spPr>
      </p:pic>
    </p:spTree>
    <p:extLst>
      <p:ext uri="{BB962C8B-B14F-4D97-AF65-F5344CB8AC3E}">
        <p14:creationId xmlns:p14="http://schemas.microsoft.com/office/powerpoint/2010/main" val="276272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724F8-7DB2-9A5B-4824-2B5C6AF1D37F}"/>
              </a:ext>
            </a:extLst>
          </p:cNvPr>
          <p:cNvSpPr>
            <a:spLocks noGrp="1"/>
          </p:cNvSpPr>
          <p:nvPr>
            <p:ph idx="1"/>
          </p:nvPr>
        </p:nvSpPr>
        <p:spPr/>
        <p:txBody>
          <a:bodyPr>
            <a:noAutofit/>
          </a:bodyPr>
          <a:lstStyle/>
          <a:p>
            <a:r>
              <a:rPr lang="en-US" sz="2900" b="1" dirty="0"/>
              <a:t>Gaming CO</a:t>
            </a:r>
          </a:p>
          <a:p>
            <a:r>
              <a:rPr lang="en-US" sz="2900" b="1" dirty="0"/>
              <a:t>Influenza Forecast </a:t>
            </a:r>
          </a:p>
          <a:p>
            <a:r>
              <a:rPr lang="en-US" sz="2900" b="1" dirty="0"/>
              <a:t>Rockbuster Stealth LLC </a:t>
            </a:r>
          </a:p>
          <a:p>
            <a:r>
              <a:rPr lang="en-US" sz="2900" b="1" dirty="0"/>
              <a:t>Instacart </a:t>
            </a:r>
          </a:p>
          <a:p>
            <a:r>
              <a:rPr lang="en-US" sz="2900" b="1" dirty="0"/>
              <a:t>Pig E.Bank </a:t>
            </a:r>
          </a:p>
          <a:p>
            <a:r>
              <a:rPr lang="en-US" sz="2900" b="1" dirty="0"/>
              <a:t>World Happiness Report</a:t>
            </a:r>
          </a:p>
        </p:txBody>
      </p:sp>
      <p:pic>
        <p:nvPicPr>
          <p:cNvPr id="17" name="Picture 16">
            <a:extLst>
              <a:ext uri="{FF2B5EF4-FFF2-40B4-BE49-F238E27FC236}">
                <a16:creationId xmlns:a16="http://schemas.microsoft.com/office/drawing/2014/main" id="{EB612A72-622B-C80C-4936-8CB958545B4E}"/>
              </a:ext>
            </a:extLst>
          </p:cNvPr>
          <p:cNvPicPr>
            <a:picLocks noChangeAspect="1"/>
          </p:cNvPicPr>
          <p:nvPr/>
        </p:nvPicPr>
        <p:blipFill>
          <a:blip r:embed="rId2"/>
          <a:stretch>
            <a:fillRect/>
          </a:stretch>
        </p:blipFill>
        <p:spPr>
          <a:xfrm>
            <a:off x="838200" y="0"/>
            <a:ext cx="3590925" cy="1684926"/>
          </a:xfrm>
          <a:prstGeom prst="rect">
            <a:avLst/>
          </a:prstGeom>
          <a:ln>
            <a:noFill/>
          </a:ln>
          <a:effectLst>
            <a:softEdge rad="112500"/>
          </a:effectLst>
        </p:spPr>
      </p:pic>
      <p:graphicFrame>
        <p:nvGraphicFramePr>
          <p:cNvPr id="19" name="Content Placeholder 2">
            <a:extLst>
              <a:ext uri="{FF2B5EF4-FFF2-40B4-BE49-F238E27FC236}">
                <a16:creationId xmlns:a16="http://schemas.microsoft.com/office/drawing/2014/main" id="{CD407E75-17A5-26D6-AA35-90474A84B497}"/>
              </a:ext>
            </a:extLst>
          </p:cNvPr>
          <p:cNvGraphicFramePr/>
          <p:nvPr>
            <p:extLst>
              <p:ext uri="{D42A27DB-BD31-4B8C-83A1-F6EECF244321}">
                <p14:modId xmlns:p14="http://schemas.microsoft.com/office/powerpoint/2010/main" val="2603653879"/>
              </p:ext>
            </p:extLst>
          </p:nvPr>
        </p:nvGraphicFramePr>
        <p:xfrm>
          <a:off x="4631761" y="1908487"/>
          <a:ext cx="4361320" cy="365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8747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0" y="2617447"/>
            <a:ext cx="4362461" cy="2620378"/>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Times of the day when people spend the most money, as this might inform about the type of products being advertised at these times.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Hours of the day people spend most: Between 9am-4pm </a:t>
            </a:r>
            <a:endParaRPr lang="en-DE" sz="2200" kern="0" dirty="0">
              <a:solidFill>
                <a:schemeClr val="bg1"/>
              </a:solidFill>
            </a:endParaRPr>
          </a:p>
          <a:p>
            <a:pPr indent="-228600">
              <a:lnSpc>
                <a:spcPct val="110000"/>
              </a:lnSpc>
              <a:spcAft>
                <a:spcPts val="600"/>
              </a:spcAft>
              <a:buFont typeface="Arial" panose="020B0604020202020204" pitchFamily="34" charset="0"/>
              <a:buChar char="•"/>
            </a:pPr>
            <a:endParaRPr lang="en-US" dirty="0">
              <a:solidFill>
                <a:schemeClr val="tx1"/>
              </a:solidFill>
            </a:endParaRPr>
          </a:p>
        </p:txBody>
      </p:sp>
      <p:pic>
        <p:nvPicPr>
          <p:cNvPr id="3" name="Picture 8">
            <a:extLst>
              <a:ext uri="{FF2B5EF4-FFF2-40B4-BE49-F238E27FC236}">
                <a16:creationId xmlns:a16="http://schemas.microsoft.com/office/drawing/2014/main" id="{10F5D4C1-F369-73DE-0896-D95004548182}"/>
              </a:ext>
            </a:extLst>
          </p:cNvPr>
          <p:cNvPicPr>
            <a:picLocks noChangeAspect="1"/>
          </p:cNvPicPr>
          <p:nvPr/>
        </p:nvPicPr>
        <p:blipFill>
          <a:blip r:embed="rId2"/>
          <a:stretch>
            <a:fillRect/>
          </a:stretch>
        </p:blipFill>
        <p:spPr>
          <a:xfrm>
            <a:off x="5138058" y="2617446"/>
            <a:ext cx="6793442" cy="3987539"/>
          </a:xfrm>
          <a:prstGeom prst="rect">
            <a:avLst/>
          </a:prstGeom>
          <a:ln w="28575">
            <a:solidFill>
              <a:schemeClr val="tx1"/>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CBAAFD1-513E-BB0F-2E24-F7341305F983}"/>
              </a:ext>
            </a:extLst>
          </p:cNvPr>
          <p:cNvPicPr>
            <a:picLocks noChangeAspect="1"/>
          </p:cNvPicPr>
          <p:nvPr/>
        </p:nvPicPr>
        <p:blipFill>
          <a:blip r:embed="rId3"/>
          <a:srcRect l="1437" r="12370" b="-3"/>
          <a:stretch/>
        </p:blipFill>
        <p:spPr>
          <a:xfrm>
            <a:off x="5921902" y="1003942"/>
            <a:ext cx="1911603" cy="1197864"/>
          </a:xfrm>
          <a:prstGeom prst="rect">
            <a:avLst/>
          </a:prstGeom>
          <a:ln>
            <a:noFill/>
          </a:ln>
          <a:effectLst>
            <a:softEdge rad="112500"/>
          </a:effectLst>
        </p:spPr>
      </p:pic>
    </p:spTree>
    <p:extLst>
      <p:ext uri="{BB962C8B-B14F-4D97-AF65-F5344CB8AC3E}">
        <p14:creationId xmlns:p14="http://schemas.microsoft.com/office/powerpoint/2010/main" val="2087325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0" y="2706624"/>
            <a:ext cx="4437947" cy="1783080"/>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a:defRPr sz="1800" b="0" i="0" u="none" strike="noStrike" kern="0" cap="none" spc="0" baseline="0">
                <a:solidFill>
                  <a:srgbClr val="000000"/>
                </a:solidFill>
                <a:uFillTx/>
              </a:defRPr>
            </a:pPr>
            <a:r>
              <a:rPr lang="en-GB" sz="2400" kern="0" dirty="0">
                <a:solidFill>
                  <a:schemeClr val="bg1"/>
                </a:solidFill>
              </a:rPr>
              <a:t>Most Popular products </a:t>
            </a:r>
          </a:p>
          <a:p>
            <a:pPr>
              <a:defRPr sz="1800" b="0" i="0" u="none" strike="noStrike" kern="0" cap="none" spc="0" baseline="0">
                <a:solidFill>
                  <a:srgbClr val="000000"/>
                </a:solidFill>
                <a:uFillTx/>
              </a:defRPr>
            </a:pPr>
            <a:endParaRPr lang="en-GB" sz="2400" kern="0" dirty="0">
              <a:solidFill>
                <a:schemeClr val="bg1"/>
              </a:solidFill>
            </a:endParaRPr>
          </a:p>
          <a:p>
            <a:pPr>
              <a:defRPr sz="1800" b="0" i="0" u="none" strike="noStrike" kern="0" cap="none" spc="0" baseline="0">
                <a:solidFill>
                  <a:srgbClr val="000000"/>
                </a:solidFill>
                <a:uFillTx/>
              </a:defRPr>
            </a:pPr>
            <a:r>
              <a:rPr lang="en-GB" sz="2400" kern="0" dirty="0">
                <a:solidFill>
                  <a:schemeClr val="bg1"/>
                </a:solidFill>
              </a:rPr>
              <a:t>The top 5 products are fresh produce, dairy eggs, snacks, beverages and frozen foods. </a:t>
            </a:r>
            <a:endParaRPr lang="en-DE" sz="2400" kern="0" dirty="0">
              <a:solidFill>
                <a:schemeClr val="bg1"/>
              </a:solidFill>
            </a:endParaRPr>
          </a:p>
          <a:p>
            <a:pPr indent="-228600">
              <a:lnSpc>
                <a:spcPct val="110000"/>
              </a:lnSpc>
              <a:spcAft>
                <a:spcPts val="600"/>
              </a:spcAft>
              <a:buFont typeface="Arial" panose="020B0604020202020204" pitchFamily="34" charset="0"/>
              <a:buChar char="•"/>
            </a:pPr>
            <a:endParaRPr lang="en-US" dirty="0">
              <a:solidFill>
                <a:schemeClr val="tx1"/>
              </a:solidFill>
            </a:endParaRPr>
          </a:p>
        </p:txBody>
      </p:sp>
      <p:pic>
        <p:nvPicPr>
          <p:cNvPr id="3" name="Picture 3">
            <a:extLst>
              <a:ext uri="{FF2B5EF4-FFF2-40B4-BE49-F238E27FC236}">
                <a16:creationId xmlns:a16="http://schemas.microsoft.com/office/drawing/2014/main" id="{32063CE6-C723-58BE-EFFE-8DDBCA0F9D78}"/>
              </a:ext>
            </a:extLst>
          </p:cNvPr>
          <p:cNvPicPr>
            <a:picLocks noChangeAspect="1"/>
          </p:cNvPicPr>
          <p:nvPr/>
        </p:nvPicPr>
        <p:blipFill>
          <a:blip r:embed="rId2"/>
          <a:stretch>
            <a:fillRect/>
          </a:stretch>
        </p:blipFill>
        <p:spPr>
          <a:xfrm>
            <a:off x="5278653" y="2706623"/>
            <a:ext cx="6785158" cy="4032433"/>
          </a:xfrm>
          <a:prstGeom prst="rect">
            <a:avLst/>
          </a:prstGeom>
          <a:solidFill>
            <a:srgbClr val="FFFFFF">
              <a:shade val="85000"/>
            </a:srgbClr>
          </a:solidFill>
          <a:ln w="28575" cap="rnd">
            <a:solidFill>
              <a:srgbClr val="00206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35025CC3-D3DF-F73F-593B-07EE86FE9166}"/>
              </a:ext>
            </a:extLst>
          </p:cNvPr>
          <p:cNvPicPr>
            <a:picLocks noChangeAspect="1"/>
          </p:cNvPicPr>
          <p:nvPr/>
        </p:nvPicPr>
        <p:blipFill>
          <a:blip r:embed="rId3"/>
          <a:srcRect l="1437" r="12370" b="-3"/>
          <a:stretch/>
        </p:blipFill>
        <p:spPr>
          <a:xfrm>
            <a:off x="5921902" y="1003942"/>
            <a:ext cx="1911603" cy="1197864"/>
          </a:xfrm>
          <a:prstGeom prst="rect">
            <a:avLst/>
          </a:prstGeom>
          <a:ln>
            <a:noFill/>
          </a:ln>
          <a:effectLst>
            <a:softEdge rad="112500"/>
          </a:effectLst>
        </p:spPr>
      </p:pic>
    </p:spTree>
    <p:extLst>
      <p:ext uri="{BB962C8B-B14F-4D97-AF65-F5344CB8AC3E}">
        <p14:creationId xmlns:p14="http://schemas.microsoft.com/office/powerpoint/2010/main" val="1184813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231707" y="148970"/>
            <a:ext cx="6044806" cy="1956841"/>
          </a:xfrm>
        </p:spPr>
        <p:txBody>
          <a:bodyPr vert="horz" lIns="91440" tIns="45720" rIns="91440" bIns="45720" rtlCol="0" anchor="b">
            <a:normAutofit/>
          </a:bodyPr>
          <a:lstStyle/>
          <a:p>
            <a:pPr>
              <a:lnSpc>
                <a:spcPct val="90000"/>
              </a:lnSpc>
            </a:pPr>
            <a:r>
              <a:rPr lang="en-US" sz="6600" dirty="0"/>
              <a:t>INSTACART</a:t>
            </a:r>
            <a:br>
              <a:rPr lang="en-US" sz="6600" dirty="0"/>
            </a:br>
            <a:r>
              <a:rPr lang="en-US" sz="6600" dirty="0"/>
              <a:t>RECOMMENDATIONS </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361" y="2740268"/>
            <a:ext cx="4181383" cy="4005072"/>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25000" lnSpcReduction="20000"/>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400" kern="0" dirty="0">
                <a:solidFill>
                  <a:schemeClr val="bg1"/>
                </a:solidFill>
              </a:rPr>
              <a:t>• Ad Scheduling: Schedule ads during peak hours. People spend the most money during the hours of 8am to 4pm. 9 am is when people spend the most money. Therefore, Instacart should utilize those times to advertise specific products.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400" kern="0" dirty="0">
                <a:solidFill>
                  <a:schemeClr val="bg1"/>
                </a:solidFill>
              </a:rPr>
              <a:t>• Price Range Strategy: Focus volume-driven promotions on low-range products, broad marketing campaigns on mid-range products, and targeted ads for high-range products to attract higher-income consumers.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400" kern="0" dirty="0">
                <a:solidFill>
                  <a:schemeClr val="bg1"/>
                </a:solidFill>
              </a:rPr>
              <a:t>• Category Promotions: Prioritize ads and promotions for Fresh produce and Dairy &amp; Eggs departments, with additional focus on Snacks, Beverages, and Frozen items, leveraging their convenience appeal.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400" kern="0" dirty="0">
                <a:solidFill>
                  <a:schemeClr val="bg1"/>
                </a:solidFill>
              </a:rPr>
              <a:t>• Customer Loyalty: There are more regular customers than loyal customers. Therefore, Instacart should offer incentives to reward its regular customers and incentives to non-regular customers (loyal and new) to become regular customers.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400" kern="0" dirty="0">
                <a:solidFill>
                  <a:schemeClr val="bg1"/>
                </a:solidFill>
              </a:rPr>
              <a:t>• Customer Profiling: Low-spenders are very high compared to high spender in all groups of customers. It will be useful to separately profile high spenders to identify products they spend on and place ads or improve quality of product, express delivery and so on to improve loyalty among high spenders.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400" kern="0" dirty="0">
                <a:solidFill>
                  <a:schemeClr val="bg1"/>
                </a:solidFill>
              </a:rPr>
              <a:t>• Demographic Focus: Middle-aged single adults are the most frequent shoppers, and parents form 75% of the customer base. Develop </a:t>
            </a:r>
            <a:r>
              <a:rPr lang="en-GB" sz="6400" kern="0" dirty="0" err="1">
                <a:solidFill>
                  <a:schemeClr val="bg1"/>
                </a:solidFill>
              </a:rPr>
              <a:t>familyfocused</a:t>
            </a:r>
            <a:r>
              <a:rPr lang="en-GB" sz="6400" kern="0" dirty="0">
                <a:solidFill>
                  <a:schemeClr val="bg1"/>
                </a:solidFill>
              </a:rPr>
              <a:t> loyalty programs emphasizing fresh produce, animal-sourced foods, and bulk offerings to drive sales and loyalty </a:t>
            </a:r>
            <a:endParaRPr lang="en-DE" sz="6400" kern="0" dirty="0">
              <a:solidFill>
                <a:schemeClr val="bg1"/>
              </a:solidFill>
            </a:endParaRPr>
          </a:p>
          <a:p>
            <a:pPr indent="-228600">
              <a:buFont typeface="Arial" panose="020B0604020202020204" pitchFamily="34" charset="0"/>
              <a:buChar char="•"/>
            </a:pPr>
            <a:endParaRPr lang="en-US" sz="1500" dirty="0">
              <a:solidFill>
                <a:schemeClr val="tx1"/>
              </a:solidFill>
            </a:endParaRPr>
          </a:p>
        </p:txBody>
      </p:sp>
      <p:pic>
        <p:nvPicPr>
          <p:cNvPr id="4" name="Picture 3" descr="A computer with a target on the screen&#10;&#10;Description automatically generated">
            <a:extLst>
              <a:ext uri="{FF2B5EF4-FFF2-40B4-BE49-F238E27FC236}">
                <a16:creationId xmlns:a16="http://schemas.microsoft.com/office/drawing/2014/main" id="{6878C8FE-0D73-8F9F-B738-4A065FEFF712}"/>
              </a:ext>
            </a:extLst>
          </p:cNvPr>
          <p:cNvPicPr>
            <a:picLocks noChangeAspect="1"/>
          </p:cNvPicPr>
          <p:nvPr/>
        </p:nvPicPr>
        <p:blipFill>
          <a:blip r:embed="rId2"/>
          <a:srcRect l="23707" r="1861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36580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B32B1-3F1C-77A0-B1EC-1E1931EBE9F0}"/>
              </a:ext>
            </a:extLst>
          </p:cNvPr>
          <p:cNvSpPr>
            <a:spLocks noGrp="1"/>
          </p:cNvSpPr>
          <p:nvPr>
            <p:ph type="title"/>
          </p:nvPr>
        </p:nvSpPr>
        <p:spPr>
          <a:xfrm>
            <a:off x="640080" y="325369"/>
            <a:ext cx="4368602" cy="1956841"/>
          </a:xfrm>
        </p:spPr>
        <p:txBody>
          <a:bodyPr anchor="b">
            <a:normAutofit/>
          </a:bodyPr>
          <a:lstStyle/>
          <a:p>
            <a:r>
              <a:rPr lang="en-US" sz="6600" dirty="0"/>
              <a:t>PIG E. BANK</a:t>
            </a:r>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C97CB1-0331-C68D-D742-9382E9C4D741}"/>
              </a:ext>
            </a:extLst>
          </p:cNvPr>
          <p:cNvSpPr>
            <a:spLocks noGrp="1"/>
          </p:cNvSpPr>
          <p:nvPr>
            <p:ph idx="1"/>
          </p:nvPr>
        </p:nvSpPr>
        <p:spPr>
          <a:xfrm>
            <a:off x="640080" y="2872899"/>
            <a:ext cx="4243589" cy="3320668"/>
          </a:xfrm>
        </p:spPr>
        <p:txBody>
          <a:bodyPr>
            <a:normAutofit/>
          </a:bodyPr>
          <a:lstStyle/>
          <a:p>
            <a:r>
              <a:rPr lang="en-US" dirty="0"/>
              <a:t>Customer Attrition </a:t>
            </a:r>
          </a:p>
        </p:txBody>
      </p:sp>
      <p:pic>
        <p:nvPicPr>
          <p:cNvPr id="5" name="Picture 4">
            <a:extLst>
              <a:ext uri="{FF2B5EF4-FFF2-40B4-BE49-F238E27FC236}">
                <a16:creationId xmlns:a16="http://schemas.microsoft.com/office/drawing/2014/main" id="{C87C57AA-790A-2B0A-DAD5-D1622C1E2151}"/>
              </a:ext>
            </a:extLst>
          </p:cNvPr>
          <p:cNvPicPr>
            <a:picLocks noChangeAspect="1"/>
          </p:cNvPicPr>
          <p:nvPr/>
        </p:nvPicPr>
        <p:blipFill>
          <a:blip r:embed="rId2"/>
          <a:srcRect l="11444" r="1934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4193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8DCC2A-564A-6FFE-E53B-91C537418951}"/>
              </a:ext>
            </a:extLst>
          </p:cNvPr>
          <p:cNvSpPr/>
          <p:nvPr/>
        </p:nvSpPr>
        <p:spPr>
          <a:xfrm>
            <a:off x="289148" y="2877101"/>
            <a:ext cx="5934977" cy="2706954"/>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p:txBody>
          <a:bodyPr/>
          <a:lstStyle/>
          <a:p>
            <a:r>
              <a:rPr lang="en-US" dirty="0"/>
              <a:t>PIG E. BANK PROJECT OVERVIEW </a:t>
            </a:r>
          </a:p>
        </p:txBody>
      </p:sp>
      <p:sp>
        <p:nvSpPr>
          <p:cNvPr id="5" name="TextBox 4">
            <a:extLst>
              <a:ext uri="{FF2B5EF4-FFF2-40B4-BE49-F238E27FC236}">
                <a16:creationId xmlns:a16="http://schemas.microsoft.com/office/drawing/2014/main" id="{97447546-FFFD-A8F9-CE08-7CE5DFD645A6}"/>
              </a:ext>
            </a:extLst>
          </p:cNvPr>
          <p:cNvSpPr txBox="1"/>
          <p:nvPr/>
        </p:nvSpPr>
        <p:spPr>
          <a:xfrm>
            <a:off x="347200" y="3291241"/>
            <a:ext cx="5876925" cy="2431435"/>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dirty="0">
                <a:solidFill>
                  <a:schemeClr val="bg1"/>
                </a:solidFill>
              </a:rPr>
              <a:t>This project involved working with Pig E. Bank’s client data set in Excel to support the sales team in identifying key factors that lead to customer attrition. Following the CRISPDM methodology, the project encompassed Business Understanding, Data Understanding, Data Preparation, and Modelling. Evaluation and Deployment were outside the scope of this project. A key feature was the creation of a decision tree to predict the probability of customers leaving the bank</a:t>
            </a:r>
            <a:endParaRPr lang="en-DE" sz="2200" dirty="0">
              <a:solidFill>
                <a:schemeClr val="bg1"/>
              </a:solidFil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t>. </a:t>
            </a:r>
            <a:endParaRPr lang="en-DE" sz="2000" dirty="0"/>
          </a:p>
        </p:txBody>
      </p:sp>
      <p:sp>
        <p:nvSpPr>
          <p:cNvPr id="6" name="Content Placeholder 2">
            <a:extLst>
              <a:ext uri="{FF2B5EF4-FFF2-40B4-BE49-F238E27FC236}">
                <a16:creationId xmlns:a16="http://schemas.microsoft.com/office/drawing/2014/main" id="{EB8FC166-8121-BA45-9892-D60D3EB563B5}"/>
              </a:ext>
            </a:extLst>
          </p:cNvPr>
          <p:cNvSpPr txBox="1">
            <a:spLocks noGrp="1"/>
          </p:cNvSpPr>
          <p:nvPr>
            <p:ph idx="1"/>
          </p:nvPr>
        </p:nvSpPr>
        <p:spPr>
          <a:xfrm>
            <a:off x="6381749" y="2877100"/>
            <a:ext cx="5719763" cy="3897997"/>
          </a:xfrm>
          <a:solidFill>
            <a:schemeClr val="accent6">
              <a:lumMod val="60000"/>
              <a:lumOff val="40000"/>
            </a:schemeClr>
          </a:solidFill>
        </p:spPr>
        <p:txBody>
          <a:bodyPr>
            <a:normAutofit/>
          </a:bodyPr>
          <a:lstStyle/>
          <a:p>
            <a:pPr marL="36896" lvl="0" indent="0">
              <a:lnSpc>
                <a:spcPct val="100000"/>
              </a:lnSpc>
              <a:spcBef>
                <a:spcPts val="500"/>
              </a:spcBef>
              <a:buNone/>
            </a:pPr>
            <a:r>
              <a:rPr lang="en-GB" sz="2400" u="sng" kern="0" dirty="0">
                <a:solidFill>
                  <a:schemeClr val="bg1"/>
                </a:solidFill>
              </a:rPr>
              <a:t>Key Steps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 • Business Understanding: Identify business objectives. • Data Understanding: Perform Exploratory Data Analysis (EDA) and document data-related issues, concerns, and limitations.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kern="0" dirty="0">
              <a:solidFill>
                <a:schemeClr val="bg1"/>
              </a:solidFil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 Data Preparation: Involves data manipulation and data transformation, including cleaning, formatting, and data integration.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kern="0" dirty="0">
              <a:solidFill>
                <a:schemeClr val="bg1"/>
              </a:solidFil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 </a:t>
            </a:r>
            <a:r>
              <a:rPr lang="en-GB" sz="2200" kern="0" dirty="0" err="1">
                <a:solidFill>
                  <a:schemeClr val="bg1"/>
                </a:solidFill>
              </a:rPr>
              <a:t>Modeling</a:t>
            </a:r>
            <a:r>
              <a:rPr lang="en-GB" sz="2200" kern="0" dirty="0">
                <a:solidFill>
                  <a:schemeClr val="bg1"/>
                </a:solidFill>
              </a:rPr>
              <a:t>: Use Decision Tree as the </a:t>
            </a:r>
            <a:r>
              <a:rPr lang="en-GB" sz="2200" kern="0" dirty="0" err="1">
                <a:solidFill>
                  <a:schemeClr val="bg1"/>
                </a:solidFill>
              </a:rPr>
              <a:t>modeling</a:t>
            </a:r>
            <a:r>
              <a:rPr lang="en-GB" sz="2200" kern="0" dirty="0">
                <a:solidFill>
                  <a:schemeClr val="bg1"/>
                </a:solidFill>
              </a:rPr>
              <a:t> technique to identify risk factors.</a:t>
            </a:r>
            <a:endParaRPr lang="en-DE" sz="2200" kern="0" dirty="0">
              <a:solidFill>
                <a:schemeClr val="bg1"/>
              </a:solidFill>
            </a:endParaRPr>
          </a:p>
        </p:txBody>
      </p:sp>
      <p:pic>
        <p:nvPicPr>
          <p:cNvPr id="9" name="Picture 8">
            <a:extLst>
              <a:ext uri="{FF2B5EF4-FFF2-40B4-BE49-F238E27FC236}">
                <a16:creationId xmlns:a16="http://schemas.microsoft.com/office/drawing/2014/main" id="{6E5AE1E7-4287-CCA9-2BFB-E6F35574FAB7}"/>
              </a:ext>
            </a:extLst>
          </p:cNvPr>
          <p:cNvPicPr>
            <a:picLocks noChangeAspect="1"/>
          </p:cNvPicPr>
          <p:nvPr/>
        </p:nvPicPr>
        <p:blipFill>
          <a:blip r:embed="rId2"/>
          <a:stretch>
            <a:fillRect/>
          </a:stretch>
        </p:blipFill>
        <p:spPr>
          <a:xfrm>
            <a:off x="7294936" y="2003773"/>
            <a:ext cx="1688153" cy="1182013"/>
          </a:xfrm>
          <a:prstGeom prst="rect">
            <a:avLst/>
          </a:prstGeom>
          <a:ln>
            <a:noFill/>
          </a:ln>
          <a:effectLst>
            <a:softEdge rad="112500"/>
          </a:effectLst>
        </p:spPr>
      </p:pic>
      <p:pic>
        <p:nvPicPr>
          <p:cNvPr id="15" name="Picture 14">
            <a:extLst>
              <a:ext uri="{FF2B5EF4-FFF2-40B4-BE49-F238E27FC236}">
                <a16:creationId xmlns:a16="http://schemas.microsoft.com/office/drawing/2014/main" id="{02012E99-FE39-EEF5-5FCC-CF539C5EFD0A}"/>
              </a:ext>
            </a:extLst>
          </p:cNvPr>
          <p:cNvPicPr>
            <a:picLocks noChangeAspect="1"/>
          </p:cNvPicPr>
          <p:nvPr/>
        </p:nvPicPr>
        <p:blipFill>
          <a:blip r:embed="rId3"/>
          <a:stretch>
            <a:fillRect/>
          </a:stretch>
        </p:blipFill>
        <p:spPr>
          <a:xfrm>
            <a:off x="2358025" y="2003773"/>
            <a:ext cx="1739169" cy="1287468"/>
          </a:xfrm>
          <a:prstGeom prst="rect">
            <a:avLst/>
          </a:prstGeom>
          <a:ln>
            <a:noFill/>
          </a:ln>
          <a:effectLst>
            <a:softEdge rad="112500"/>
          </a:effectLst>
        </p:spPr>
      </p:pic>
    </p:spTree>
    <p:extLst>
      <p:ext uri="{BB962C8B-B14F-4D97-AF65-F5344CB8AC3E}">
        <p14:creationId xmlns:p14="http://schemas.microsoft.com/office/powerpoint/2010/main" val="455718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a:extLst>
              <a:ext uri="{FF2B5EF4-FFF2-40B4-BE49-F238E27FC236}">
                <a16:creationId xmlns:a16="http://schemas.microsoft.com/office/drawing/2014/main" id="{90CA3382-0D58-3C7E-3C7F-4BED0CCAB9E7}"/>
              </a:ext>
            </a:extLst>
          </p:cNvPr>
          <p:cNvPicPr>
            <a:picLocks noChangeAspect="1"/>
          </p:cNvPicPr>
          <p:nvPr/>
        </p:nvPicPr>
        <p:blipFill>
          <a:blip r:embed="rId2"/>
          <a:stretch>
            <a:fillRect/>
          </a:stretch>
        </p:blipFill>
        <p:spPr>
          <a:xfrm>
            <a:off x="1542724" y="2682288"/>
            <a:ext cx="8975987" cy="3846528"/>
          </a:xfrm>
          <a:prstGeom prst="rect">
            <a:avLst/>
          </a:prstGeom>
          <a:ln w="28575">
            <a:solidFill>
              <a:srgbClr val="002060"/>
            </a:solid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72CC6DF5-B44A-D6DA-83FE-3AA5AE137DF9}"/>
              </a:ext>
            </a:extLst>
          </p:cNvPr>
          <p:cNvPicPr>
            <a:picLocks noChangeAspect="1"/>
          </p:cNvPicPr>
          <p:nvPr/>
        </p:nvPicPr>
        <p:blipFill>
          <a:blip r:embed="rId3"/>
          <a:srcRect l="1437" r="12370" b="-3"/>
          <a:stretch/>
        </p:blipFill>
        <p:spPr>
          <a:xfrm>
            <a:off x="5921902" y="1003942"/>
            <a:ext cx="1911603" cy="1197864"/>
          </a:xfrm>
          <a:prstGeom prst="rect">
            <a:avLst/>
          </a:prstGeom>
          <a:ln>
            <a:noFill/>
          </a:ln>
          <a:effectLst>
            <a:softEdge rad="112500"/>
          </a:effectLst>
        </p:spPr>
      </p:pic>
    </p:spTree>
    <p:extLst>
      <p:ext uri="{BB962C8B-B14F-4D97-AF65-F5344CB8AC3E}">
        <p14:creationId xmlns:p14="http://schemas.microsoft.com/office/powerpoint/2010/main" val="3485363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231707" y="148970"/>
            <a:ext cx="6044806" cy="1956841"/>
          </a:xfrm>
        </p:spPr>
        <p:txBody>
          <a:bodyPr vert="horz" lIns="91440" tIns="45720" rIns="91440" bIns="45720" rtlCol="0" anchor="b">
            <a:normAutofit/>
          </a:bodyPr>
          <a:lstStyle/>
          <a:p>
            <a:pPr>
              <a:lnSpc>
                <a:spcPct val="90000"/>
              </a:lnSpc>
            </a:pPr>
            <a:r>
              <a:rPr lang="en-US" dirty="0"/>
              <a:t>PIG E. BANK RESULTS &amp; </a:t>
            </a:r>
            <a:br>
              <a:rPr lang="en-US" dirty="0"/>
            </a:br>
            <a:r>
              <a:rPr lang="en-US" dirty="0"/>
              <a:t>RECOMMENDATIONS </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417250" y="2743200"/>
            <a:ext cx="4598633" cy="4005072"/>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kern="0" dirty="0">
                <a:solidFill>
                  <a:schemeClr val="bg1"/>
                </a:solidFill>
              </a:rPr>
              <a:t>RESULTS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kern="0" dirty="0">
                <a:solidFill>
                  <a:schemeClr val="bg1"/>
                </a:solidFill>
              </a:rPr>
              <a:t>The highest risk of a customer leaving is between the age group 40-69, having no activity, belonging to the gender female and from Germany.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kern="0" dirty="0">
                <a:solidFill>
                  <a:schemeClr val="bg1"/>
                </a:solidFill>
              </a:rPr>
              <a:t>RECOMMENDATIONS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kern="0" dirty="0">
                <a:solidFill>
                  <a:schemeClr val="bg1"/>
                </a:solidFill>
              </a:rPr>
              <a:t>• Personalized Engagement: Reach out to these customers with personalized messages and offers. This can include personalized financial advice, invitations to exclusive events, or updates on new products and services tailored to their needs.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kern="0" dirty="0">
                <a:solidFill>
                  <a:schemeClr val="bg1"/>
                </a:solidFill>
              </a:rPr>
              <a:t>• Activity Incentives: Introduce a reward program that encourages account activity.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kern="0" dirty="0">
                <a:solidFill>
                  <a:schemeClr val="bg1"/>
                </a:solidFill>
              </a:rPr>
              <a:t>• Enhanced Services: Develop financial products specifically designed for this demographic. This can include investment products, retirement planning services, and insurance products tailored to their life stage</a:t>
            </a:r>
            <a:endParaRPr lang="en-US" sz="2000" kern="0" dirty="0">
              <a:solidFill>
                <a:schemeClr val="bg1"/>
              </a:solidFill>
            </a:endParaRPr>
          </a:p>
        </p:txBody>
      </p:sp>
      <p:pic>
        <p:nvPicPr>
          <p:cNvPr id="4" name="Picture 3" descr="A computer with a target on the screen&#10;&#10;Description automatically generated">
            <a:extLst>
              <a:ext uri="{FF2B5EF4-FFF2-40B4-BE49-F238E27FC236}">
                <a16:creationId xmlns:a16="http://schemas.microsoft.com/office/drawing/2014/main" id="{6878C8FE-0D73-8F9F-B738-4A065FEFF712}"/>
              </a:ext>
            </a:extLst>
          </p:cNvPr>
          <p:cNvPicPr>
            <a:picLocks noChangeAspect="1"/>
          </p:cNvPicPr>
          <p:nvPr/>
        </p:nvPicPr>
        <p:blipFill>
          <a:blip r:embed="rId2"/>
          <a:srcRect l="23707" r="1861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68679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52DC1-1A0E-3D18-16DE-AE2DC60C7793}"/>
              </a:ext>
            </a:extLst>
          </p:cNvPr>
          <p:cNvSpPr>
            <a:spLocks noGrp="1"/>
          </p:cNvSpPr>
          <p:nvPr>
            <p:ph type="title"/>
          </p:nvPr>
        </p:nvSpPr>
        <p:spPr>
          <a:xfrm>
            <a:off x="630936" y="557428"/>
            <a:ext cx="4100502" cy="1801164"/>
          </a:xfrm>
        </p:spPr>
        <p:txBody>
          <a:bodyPr vert="horz" lIns="91440" tIns="45720" rIns="91440" bIns="45720" rtlCol="0" anchor="b">
            <a:noAutofit/>
          </a:bodyPr>
          <a:lstStyle/>
          <a:p>
            <a:pPr>
              <a:lnSpc>
                <a:spcPct val="90000"/>
              </a:lnSpc>
            </a:pPr>
            <a:r>
              <a:rPr lang="en-US" sz="6600" dirty="0"/>
              <a:t>World Happiness Report </a:t>
            </a:r>
          </a:p>
        </p:txBody>
      </p:sp>
      <p:sp>
        <p:nvSpPr>
          <p:cNvPr id="2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Content Placeholder 4" descr="A group of people smiling and standing around a globe&#10;&#10;Description automatically generated">
            <a:extLst>
              <a:ext uri="{FF2B5EF4-FFF2-40B4-BE49-F238E27FC236}">
                <a16:creationId xmlns:a16="http://schemas.microsoft.com/office/drawing/2014/main" id="{19DA837D-02E2-89AF-5813-86495D7C7E53}"/>
              </a:ext>
            </a:extLst>
          </p:cNvPr>
          <p:cNvPicPr>
            <a:picLocks noChangeAspect="1"/>
          </p:cNvPicPr>
          <p:nvPr/>
        </p:nvPicPr>
        <p:blipFill>
          <a:blip r:embed="rId4"/>
          <a:stretch/>
        </p:blipFill>
        <p:spPr>
          <a:xfrm>
            <a:off x="4654296" y="1487328"/>
            <a:ext cx="6903720" cy="3883343"/>
          </a:xfrm>
          <a:prstGeom prst="rect">
            <a:avLst/>
          </a:prstGeom>
        </p:spPr>
      </p:pic>
      <p:sp>
        <p:nvSpPr>
          <p:cNvPr id="6" name="TextBox 5">
            <a:extLst>
              <a:ext uri="{FF2B5EF4-FFF2-40B4-BE49-F238E27FC236}">
                <a16:creationId xmlns:a16="http://schemas.microsoft.com/office/drawing/2014/main" id="{8B797260-8FA1-3085-78B0-24222645C45C}"/>
              </a:ext>
            </a:extLst>
          </p:cNvPr>
          <p:cNvSpPr txBox="1"/>
          <p:nvPr/>
        </p:nvSpPr>
        <p:spPr>
          <a:xfrm>
            <a:off x="391239" y="2752638"/>
            <a:ext cx="4023360" cy="523220"/>
          </a:xfrm>
          <a:prstGeom prst="rect">
            <a:avLst/>
          </a:prstGeom>
          <a:noFill/>
        </p:spPr>
        <p:txBody>
          <a:bodyPr wrap="square" rtlCol="0">
            <a:spAutoFit/>
          </a:bodyPr>
          <a:lstStyle/>
          <a:p>
            <a:r>
              <a:rPr lang="en-US" sz="2800" dirty="0"/>
              <a:t>Discover the Happiest Countries in the World </a:t>
            </a:r>
          </a:p>
        </p:txBody>
      </p:sp>
      <p:sp>
        <p:nvSpPr>
          <p:cNvPr id="3" name="TextBox 2">
            <a:extLst>
              <a:ext uri="{FF2B5EF4-FFF2-40B4-BE49-F238E27FC236}">
                <a16:creationId xmlns:a16="http://schemas.microsoft.com/office/drawing/2014/main" id="{24913FA7-A52B-8463-9264-0748B09189D6}"/>
              </a:ext>
            </a:extLst>
          </p:cNvPr>
          <p:cNvSpPr txBox="1"/>
          <p:nvPr/>
        </p:nvSpPr>
        <p:spPr>
          <a:xfrm>
            <a:off x="828597" y="3275858"/>
            <a:ext cx="3191715" cy="461665"/>
          </a:xfrm>
          <a:prstGeom prst="rect">
            <a:avLst/>
          </a:prstGeom>
          <a:noFill/>
        </p:spPr>
        <p:txBody>
          <a:bodyPr wrap="square" rtlCol="0">
            <a:spAutoFit/>
          </a:bodyPr>
          <a:lstStyle/>
          <a:p>
            <a:r>
              <a:rPr lang="en-GB" sz="2400" dirty="0">
                <a:hlinkClick r:id="rId5">
                  <a:extLst>
                    <a:ext uri="{A12FA001-AC4F-418D-AE19-62706E023703}">
                      <ahyp:hlinkClr xmlns:ahyp="http://schemas.microsoft.com/office/drawing/2018/hyperlinkcolor" val="tx"/>
                    </a:ext>
                  </a:extLst>
                </a:hlinkClick>
              </a:rPr>
              <a:t>World Happiness Report | Tableau Public</a:t>
            </a:r>
            <a:endParaRPr lang="en-DE" sz="2400" dirty="0"/>
          </a:p>
        </p:txBody>
      </p:sp>
      <p:pic>
        <p:nvPicPr>
          <p:cNvPr id="4" name="Picture 3">
            <a:extLst>
              <a:ext uri="{FF2B5EF4-FFF2-40B4-BE49-F238E27FC236}">
                <a16:creationId xmlns:a16="http://schemas.microsoft.com/office/drawing/2014/main" id="{9407D3E1-9F48-88F4-E9DE-4E770037AD12}"/>
              </a:ext>
            </a:extLst>
          </p:cNvPr>
          <p:cNvPicPr>
            <a:picLocks noChangeAspect="1"/>
          </p:cNvPicPr>
          <p:nvPr/>
        </p:nvPicPr>
        <p:blipFill>
          <a:blip r:embed="rId6"/>
          <a:stretch>
            <a:fillRect/>
          </a:stretch>
        </p:blipFill>
        <p:spPr>
          <a:xfrm>
            <a:off x="470422" y="3324305"/>
            <a:ext cx="417324" cy="382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611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8DCC2A-564A-6FFE-E53B-91C537418951}"/>
              </a:ext>
            </a:extLst>
          </p:cNvPr>
          <p:cNvSpPr/>
          <p:nvPr/>
        </p:nvSpPr>
        <p:spPr>
          <a:xfrm>
            <a:off x="289148" y="2877101"/>
            <a:ext cx="5934977" cy="2706954"/>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p:txBody>
          <a:bodyPr>
            <a:normAutofit/>
          </a:bodyPr>
          <a:lstStyle/>
          <a:p>
            <a:r>
              <a:rPr lang="en-US" sz="6600" dirty="0"/>
              <a:t>World Happiness Report Project Overview </a:t>
            </a:r>
          </a:p>
        </p:txBody>
      </p:sp>
      <p:sp>
        <p:nvSpPr>
          <p:cNvPr id="5" name="TextBox 4">
            <a:extLst>
              <a:ext uri="{FF2B5EF4-FFF2-40B4-BE49-F238E27FC236}">
                <a16:creationId xmlns:a16="http://schemas.microsoft.com/office/drawing/2014/main" id="{97447546-FFFD-A8F9-CE08-7CE5DFD645A6}"/>
              </a:ext>
            </a:extLst>
          </p:cNvPr>
          <p:cNvSpPr txBox="1"/>
          <p:nvPr/>
        </p:nvSpPr>
        <p:spPr>
          <a:xfrm>
            <a:off x="347200" y="3291241"/>
            <a:ext cx="5876925" cy="769441"/>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dirty="0">
                <a:solidFill>
                  <a:schemeClr val="bg1"/>
                </a:solidFill>
              </a:rPr>
              <a:t>To Analyse the happiest countries of the world and various factors associated which contributes and impacts the happiness index . </a:t>
            </a:r>
            <a:endParaRPr lang="en-DE" sz="2200" dirty="0">
              <a:solidFill>
                <a:schemeClr val="bg1"/>
              </a:solidFill>
            </a:endParaRPr>
          </a:p>
        </p:txBody>
      </p:sp>
      <p:sp>
        <p:nvSpPr>
          <p:cNvPr id="6" name="Content Placeholder 2">
            <a:extLst>
              <a:ext uri="{FF2B5EF4-FFF2-40B4-BE49-F238E27FC236}">
                <a16:creationId xmlns:a16="http://schemas.microsoft.com/office/drawing/2014/main" id="{EB8FC166-8121-BA45-9892-D60D3EB563B5}"/>
              </a:ext>
            </a:extLst>
          </p:cNvPr>
          <p:cNvSpPr txBox="1">
            <a:spLocks noGrp="1"/>
          </p:cNvSpPr>
          <p:nvPr>
            <p:ph idx="1"/>
          </p:nvPr>
        </p:nvSpPr>
        <p:spPr>
          <a:xfrm>
            <a:off x="6381749" y="2877100"/>
            <a:ext cx="5719763" cy="3897997"/>
          </a:xfrm>
          <a:solidFill>
            <a:schemeClr val="accent6">
              <a:lumMod val="60000"/>
              <a:lumOff val="40000"/>
            </a:schemeClr>
          </a:solidFill>
        </p:spPr>
        <p:txBody>
          <a:bodyPr>
            <a:normAutofit fontScale="92500" lnSpcReduction="20000"/>
          </a:bodyPr>
          <a:lstStyle/>
          <a:p>
            <a:pPr marL="36896" lvl="0" indent="0">
              <a:lnSpc>
                <a:spcPct val="100000"/>
              </a:lnSpc>
              <a:spcBef>
                <a:spcPts val="500"/>
              </a:spcBef>
              <a:buNone/>
            </a:pPr>
            <a:r>
              <a:rPr lang="en-GB" sz="2600" u="sng" kern="0" dirty="0">
                <a:solidFill>
                  <a:schemeClr val="bg1"/>
                </a:solidFill>
              </a:rPr>
              <a:t>Key Steps </a:t>
            </a:r>
          </a:p>
          <a:p>
            <a:pPr marL="36896" lvl="0" indent="0">
              <a:lnSpc>
                <a:spcPct val="100000"/>
              </a:lnSpc>
              <a:spcBef>
                <a:spcPts val="400"/>
              </a:spcBef>
              <a:buNone/>
            </a:pPr>
            <a:r>
              <a:rPr lang="en-GB" sz="2200" kern="0" dirty="0">
                <a:solidFill>
                  <a:schemeClr val="bg1"/>
                </a:solidFill>
              </a:rPr>
              <a:t>•</a:t>
            </a:r>
            <a:r>
              <a:rPr lang="en-GB" sz="1800" dirty="0">
                <a:solidFill>
                  <a:schemeClr val="bg1"/>
                </a:solidFill>
              </a:rPr>
              <a:t> </a:t>
            </a:r>
            <a:r>
              <a:rPr lang="en-GB" sz="2400" dirty="0">
                <a:solidFill>
                  <a:schemeClr val="bg1"/>
                </a:solidFill>
              </a:rPr>
              <a:t>Write Python Scripts: Used </a:t>
            </a:r>
            <a:r>
              <a:rPr lang="en-GB" sz="2400" dirty="0" err="1">
                <a:solidFill>
                  <a:schemeClr val="bg1"/>
                </a:solidFill>
              </a:rPr>
              <a:t>Jupyter</a:t>
            </a:r>
            <a:r>
              <a:rPr lang="en-GB" sz="2400" dirty="0">
                <a:solidFill>
                  <a:schemeClr val="bg1"/>
                </a:solidFill>
              </a:rPr>
              <a:t> Notebook to write Python scripts and document the analysis.</a:t>
            </a:r>
          </a:p>
          <a:p>
            <a:pPr marL="36896" lvl="0" indent="0">
              <a:lnSpc>
                <a:spcPct val="100000"/>
              </a:lnSpc>
              <a:spcBef>
                <a:spcPts val="400"/>
              </a:spcBef>
              <a:buNone/>
            </a:pPr>
            <a:r>
              <a:rPr lang="en-GB" sz="2400" dirty="0">
                <a:solidFill>
                  <a:schemeClr val="bg1"/>
                </a:solidFill>
              </a:rPr>
              <a:t>• Import: Imported datasets and necessary Python libraries. </a:t>
            </a:r>
          </a:p>
          <a:p>
            <a:pPr marL="36896" lvl="0" indent="0">
              <a:lnSpc>
                <a:spcPct val="100000"/>
              </a:lnSpc>
              <a:spcBef>
                <a:spcPts val="400"/>
              </a:spcBef>
              <a:buNone/>
            </a:pPr>
            <a:r>
              <a:rPr lang="en-GB" sz="2400" dirty="0">
                <a:solidFill>
                  <a:schemeClr val="bg1"/>
                </a:solidFill>
              </a:rPr>
              <a:t>• Data cleaning and data wrangling: Utilized Pandas and NumPy for data cleaning, transformation, and preparation. </a:t>
            </a:r>
          </a:p>
          <a:p>
            <a:pPr marL="379796" indent="-342900">
              <a:lnSpc>
                <a:spcPct val="100000"/>
              </a:lnSpc>
              <a:spcBef>
                <a:spcPts val="400"/>
              </a:spcBef>
            </a:pPr>
            <a:r>
              <a:rPr lang="en-GB" sz="2400" dirty="0">
                <a:solidFill>
                  <a:schemeClr val="bg1"/>
                </a:solidFill>
              </a:rPr>
              <a:t>Create Geographical Visualizations with Python &amp; Explore geographic variables in data using choropleth maps</a:t>
            </a:r>
          </a:p>
          <a:p>
            <a:pPr marL="379796" indent="-342900">
              <a:lnSpc>
                <a:spcPct val="100000"/>
              </a:lnSpc>
              <a:spcBef>
                <a:spcPts val="400"/>
              </a:spcBef>
            </a:pPr>
            <a:r>
              <a:rPr lang="en-GB" sz="2400" dirty="0">
                <a:solidFill>
                  <a:schemeClr val="bg1"/>
                </a:solidFill>
              </a:rPr>
              <a:t>Supervise machine learning &amp; Conduct a regression analysis in Python</a:t>
            </a:r>
          </a:p>
          <a:p>
            <a:pPr marL="379796" indent="-342900">
              <a:lnSpc>
                <a:spcPct val="100000"/>
              </a:lnSpc>
              <a:spcBef>
                <a:spcPts val="400"/>
              </a:spcBef>
            </a:pPr>
            <a:r>
              <a:rPr lang="en-GB" sz="2400" dirty="0">
                <a:solidFill>
                  <a:schemeClr val="bg1"/>
                </a:solidFill>
              </a:rPr>
              <a:t>Conduct a cluster analysis</a:t>
            </a:r>
          </a:p>
          <a:p>
            <a:pPr marL="379796" indent="-342900">
              <a:lnSpc>
                <a:spcPct val="100000"/>
              </a:lnSpc>
              <a:spcBef>
                <a:spcPts val="400"/>
              </a:spcBef>
            </a:pPr>
            <a:r>
              <a:rPr lang="en-GB" sz="2400" dirty="0">
                <a:solidFill>
                  <a:schemeClr val="bg1"/>
                </a:solidFill>
              </a:rPr>
              <a:t>Conduct time-series analysis</a:t>
            </a:r>
          </a:p>
          <a:p>
            <a:pPr marL="379796" indent="-342900">
              <a:lnSpc>
                <a:spcPct val="100000"/>
              </a:lnSpc>
              <a:spcBef>
                <a:spcPts val="400"/>
              </a:spcBef>
            </a:pPr>
            <a:r>
              <a:rPr lang="en-GB" sz="2400" dirty="0">
                <a:solidFill>
                  <a:schemeClr val="bg1"/>
                </a:solidFill>
              </a:rPr>
              <a:t>Create an interactive dashboard</a:t>
            </a:r>
          </a:p>
          <a:p>
            <a:pPr marL="379796" indent="-342900">
              <a:lnSpc>
                <a:spcPct val="100000"/>
              </a:lnSpc>
              <a:spcBef>
                <a:spcPts val="400"/>
              </a:spcBef>
            </a:pPr>
            <a:endParaRPr lang="en-GB" sz="2400" dirty="0">
              <a:solidFill>
                <a:schemeClr val="bg1"/>
              </a:solidFil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2200" kern="0" dirty="0">
              <a:solidFill>
                <a:schemeClr val="bg1"/>
              </a:solidFill>
            </a:endParaRPr>
          </a:p>
        </p:txBody>
      </p:sp>
      <p:pic>
        <p:nvPicPr>
          <p:cNvPr id="9" name="Picture 8">
            <a:extLst>
              <a:ext uri="{FF2B5EF4-FFF2-40B4-BE49-F238E27FC236}">
                <a16:creationId xmlns:a16="http://schemas.microsoft.com/office/drawing/2014/main" id="{6E5AE1E7-4287-CCA9-2BFB-E6F35574FAB7}"/>
              </a:ext>
            </a:extLst>
          </p:cNvPr>
          <p:cNvPicPr>
            <a:picLocks noChangeAspect="1"/>
          </p:cNvPicPr>
          <p:nvPr/>
        </p:nvPicPr>
        <p:blipFill>
          <a:blip r:embed="rId2"/>
          <a:stretch>
            <a:fillRect/>
          </a:stretch>
        </p:blipFill>
        <p:spPr>
          <a:xfrm>
            <a:off x="7294936" y="2003773"/>
            <a:ext cx="1688153" cy="1182013"/>
          </a:xfrm>
          <a:prstGeom prst="rect">
            <a:avLst/>
          </a:prstGeom>
          <a:ln>
            <a:noFill/>
          </a:ln>
          <a:effectLst>
            <a:softEdge rad="112500"/>
          </a:effectLst>
        </p:spPr>
      </p:pic>
      <p:pic>
        <p:nvPicPr>
          <p:cNvPr id="15" name="Picture 14">
            <a:extLst>
              <a:ext uri="{FF2B5EF4-FFF2-40B4-BE49-F238E27FC236}">
                <a16:creationId xmlns:a16="http://schemas.microsoft.com/office/drawing/2014/main" id="{02012E99-FE39-EEF5-5FCC-CF539C5EFD0A}"/>
              </a:ext>
            </a:extLst>
          </p:cNvPr>
          <p:cNvPicPr>
            <a:picLocks noChangeAspect="1"/>
          </p:cNvPicPr>
          <p:nvPr/>
        </p:nvPicPr>
        <p:blipFill>
          <a:blip r:embed="rId3"/>
          <a:stretch>
            <a:fillRect/>
          </a:stretch>
        </p:blipFill>
        <p:spPr>
          <a:xfrm>
            <a:off x="2358025" y="2003773"/>
            <a:ext cx="1739169" cy="1287468"/>
          </a:xfrm>
          <a:prstGeom prst="rect">
            <a:avLst/>
          </a:prstGeom>
          <a:ln>
            <a:noFill/>
          </a:ln>
          <a:effectLst>
            <a:softEdge rad="112500"/>
          </a:effectLst>
        </p:spPr>
      </p:pic>
    </p:spTree>
    <p:extLst>
      <p:ext uri="{BB962C8B-B14F-4D97-AF65-F5344CB8AC3E}">
        <p14:creationId xmlns:p14="http://schemas.microsoft.com/office/powerpoint/2010/main" val="2219685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472129" y="2528729"/>
            <a:ext cx="5245815" cy="1195556"/>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a:lnSpc>
                <a:spcPct val="110000"/>
              </a:lnSpc>
              <a:spcAft>
                <a:spcPts val="600"/>
              </a:spcAft>
            </a:pPr>
            <a:r>
              <a:rPr lang="en-US" sz="2200" dirty="0">
                <a:solidFill>
                  <a:schemeClr val="bg1"/>
                </a:solidFill>
              </a:rPr>
              <a:t>An important part of  an analysis is to explore the relationships between key variables . A Correlation heat map utilizing python was created to verify which variables had strongest relationships. </a:t>
            </a:r>
          </a:p>
        </p:txBody>
      </p:sp>
      <p:pic>
        <p:nvPicPr>
          <p:cNvPr id="4" name="Picture 3">
            <a:extLst>
              <a:ext uri="{FF2B5EF4-FFF2-40B4-BE49-F238E27FC236}">
                <a16:creationId xmlns:a16="http://schemas.microsoft.com/office/drawing/2014/main" id="{BB700E24-6AC6-1A8A-3D44-455CB3476642}"/>
              </a:ext>
            </a:extLst>
          </p:cNvPr>
          <p:cNvPicPr>
            <a:picLocks noChangeAspect="1"/>
          </p:cNvPicPr>
          <p:nvPr/>
        </p:nvPicPr>
        <p:blipFill>
          <a:blip r:embed="rId2"/>
          <a:stretch>
            <a:fillRect/>
          </a:stretch>
        </p:blipFill>
        <p:spPr>
          <a:xfrm>
            <a:off x="5921902" y="2528729"/>
            <a:ext cx="6136502" cy="4205737"/>
          </a:xfrm>
          <a:prstGeom prst="rect">
            <a:avLst/>
          </a:prstGeom>
          <a:ln w="28575">
            <a:solidFill>
              <a:srgbClr val="002060"/>
            </a:solidFill>
          </a:ln>
        </p:spPr>
      </p:pic>
      <p:pic>
        <p:nvPicPr>
          <p:cNvPr id="5" name="Picture 4">
            <a:extLst>
              <a:ext uri="{FF2B5EF4-FFF2-40B4-BE49-F238E27FC236}">
                <a16:creationId xmlns:a16="http://schemas.microsoft.com/office/drawing/2014/main" id="{58F7F552-F280-A59A-85CB-475941938A6C}"/>
              </a:ext>
            </a:extLst>
          </p:cNvPr>
          <p:cNvPicPr>
            <a:picLocks noChangeAspect="1"/>
          </p:cNvPicPr>
          <p:nvPr/>
        </p:nvPicPr>
        <p:blipFill>
          <a:blip r:embed="rId3"/>
          <a:srcRect l="1437" r="12370" b="-3"/>
          <a:stretch/>
        </p:blipFill>
        <p:spPr>
          <a:xfrm>
            <a:off x="5921902" y="1003942"/>
            <a:ext cx="1911603" cy="1197864"/>
          </a:xfrm>
          <a:prstGeom prst="rect">
            <a:avLst/>
          </a:prstGeom>
          <a:ln>
            <a:noFill/>
          </a:ln>
          <a:effectLst>
            <a:softEdge rad="112500"/>
          </a:effectLst>
        </p:spPr>
      </p:pic>
    </p:spTree>
    <p:extLst>
      <p:ext uri="{BB962C8B-B14F-4D97-AF65-F5344CB8AC3E}">
        <p14:creationId xmlns:p14="http://schemas.microsoft.com/office/powerpoint/2010/main" val="1302800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87185-D5DA-54D3-0CAE-A1926AA1721F}"/>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8000" dirty="0"/>
              <a:t>GAME CO.</a:t>
            </a:r>
          </a:p>
        </p:txBody>
      </p:sp>
      <p:sp>
        <p:nvSpPr>
          <p:cNvPr id="3" name="Content Placeholder 2">
            <a:extLst>
              <a:ext uri="{FF2B5EF4-FFF2-40B4-BE49-F238E27FC236}">
                <a16:creationId xmlns:a16="http://schemas.microsoft.com/office/drawing/2014/main" id="{03DBE38E-775D-9708-05B7-188B11641786}"/>
              </a:ext>
            </a:extLst>
          </p:cNvPr>
          <p:cNvSpPr>
            <a:spLocks noGrp="1"/>
          </p:cNvSpPr>
          <p:nvPr>
            <p:ph idx="1"/>
          </p:nvPr>
        </p:nvSpPr>
        <p:spPr>
          <a:xfrm>
            <a:off x="890339" y="4636008"/>
            <a:ext cx="4191450" cy="1572768"/>
          </a:xfrm>
        </p:spPr>
        <p:txBody>
          <a:bodyPr vert="horz" lIns="91440" tIns="45720" rIns="91440" bIns="45720" rtlCol="0">
            <a:normAutofit/>
          </a:bodyPr>
          <a:lstStyle/>
          <a:p>
            <a:pPr marL="0" indent="0">
              <a:buNone/>
            </a:pPr>
            <a:r>
              <a:rPr lang="en-US" dirty="0"/>
              <a:t>Global Market Analysis of Video Game Sales </a:t>
            </a:r>
          </a:p>
        </p:txBody>
      </p:sp>
      <p:sp>
        <p:nvSpPr>
          <p:cNvPr id="14"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ideo game controller with neon lights&#10;&#10;Description automatically generated">
            <a:extLst>
              <a:ext uri="{FF2B5EF4-FFF2-40B4-BE49-F238E27FC236}">
                <a16:creationId xmlns:a16="http://schemas.microsoft.com/office/drawing/2014/main" id="{1C74289B-7681-37BD-D925-A85FEFA6A1CC}"/>
              </a:ext>
            </a:extLst>
          </p:cNvPr>
          <p:cNvPicPr>
            <a:picLocks noChangeAspect="1"/>
          </p:cNvPicPr>
          <p:nvPr/>
        </p:nvPicPr>
        <p:blipFill>
          <a:blip r:embed="rId2"/>
          <a:srcRect l="23215" r="122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5425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0" y="2528730"/>
            <a:ext cx="5245815" cy="1195556"/>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a:lnSpc>
                <a:spcPct val="110000"/>
              </a:lnSpc>
              <a:spcAft>
                <a:spcPts val="600"/>
              </a:spcAft>
            </a:pPr>
            <a:r>
              <a:rPr lang="en-US" sz="2200" dirty="0">
                <a:solidFill>
                  <a:schemeClr val="bg1"/>
                </a:solidFill>
              </a:rPr>
              <a:t>The Formation of datapoints in the scatterplot indicates that the two variables are in strong  positive relationship :  as one of them increases , the other increases as well. </a:t>
            </a:r>
          </a:p>
        </p:txBody>
      </p:sp>
      <p:pic>
        <p:nvPicPr>
          <p:cNvPr id="4" name="Picture 3">
            <a:extLst>
              <a:ext uri="{FF2B5EF4-FFF2-40B4-BE49-F238E27FC236}">
                <a16:creationId xmlns:a16="http://schemas.microsoft.com/office/drawing/2014/main" id="{57CCB2C2-F87F-5A86-FB91-CE52F9865BC5}"/>
              </a:ext>
            </a:extLst>
          </p:cNvPr>
          <p:cNvPicPr>
            <a:picLocks noChangeAspect="1"/>
          </p:cNvPicPr>
          <p:nvPr/>
        </p:nvPicPr>
        <p:blipFill>
          <a:blip r:embed="rId2"/>
          <a:stretch>
            <a:fillRect/>
          </a:stretch>
        </p:blipFill>
        <p:spPr>
          <a:xfrm>
            <a:off x="5971592" y="2528730"/>
            <a:ext cx="6048045" cy="4123807"/>
          </a:xfrm>
          <a:prstGeom prst="rect">
            <a:avLst/>
          </a:prstGeom>
          <a:ln w="28575">
            <a:solidFill>
              <a:srgbClr val="002060"/>
            </a:solidFill>
          </a:ln>
        </p:spPr>
      </p:pic>
      <p:pic>
        <p:nvPicPr>
          <p:cNvPr id="5" name="Picture 4">
            <a:extLst>
              <a:ext uri="{FF2B5EF4-FFF2-40B4-BE49-F238E27FC236}">
                <a16:creationId xmlns:a16="http://schemas.microsoft.com/office/drawing/2014/main" id="{6194795A-00E9-811C-25AC-194A8F1A7ACC}"/>
              </a:ext>
            </a:extLst>
          </p:cNvPr>
          <p:cNvPicPr>
            <a:picLocks noChangeAspect="1"/>
          </p:cNvPicPr>
          <p:nvPr/>
        </p:nvPicPr>
        <p:blipFill>
          <a:blip r:embed="rId3"/>
          <a:srcRect l="1437" r="12370" b="-3"/>
          <a:stretch/>
        </p:blipFill>
        <p:spPr>
          <a:xfrm>
            <a:off x="5921902" y="1003942"/>
            <a:ext cx="1911603" cy="1197864"/>
          </a:xfrm>
          <a:prstGeom prst="rect">
            <a:avLst/>
          </a:prstGeom>
          <a:ln>
            <a:noFill/>
          </a:ln>
          <a:effectLst>
            <a:softEdge rad="112500"/>
          </a:effectLst>
        </p:spPr>
      </p:pic>
    </p:spTree>
    <p:extLst>
      <p:ext uri="{BB962C8B-B14F-4D97-AF65-F5344CB8AC3E}">
        <p14:creationId xmlns:p14="http://schemas.microsoft.com/office/powerpoint/2010/main" val="2964878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0" y="2528730"/>
            <a:ext cx="5245815" cy="1195556"/>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a:lnSpc>
                <a:spcPct val="110000"/>
              </a:lnSpc>
              <a:spcAft>
                <a:spcPts val="600"/>
              </a:spcAft>
            </a:pPr>
            <a:r>
              <a:rPr lang="en-US" sz="2200" dirty="0">
                <a:solidFill>
                  <a:schemeClr val="bg1"/>
                </a:solidFill>
              </a:rPr>
              <a:t>The Continent North America has the countries with the highest happiness score . The lowest happiness score countries are some </a:t>
            </a:r>
            <a:r>
              <a:rPr lang="en-US" sz="2200" dirty="0" err="1">
                <a:solidFill>
                  <a:schemeClr val="bg1"/>
                </a:solidFill>
              </a:rPr>
              <a:t>Afrikan</a:t>
            </a:r>
            <a:r>
              <a:rPr lang="en-US" sz="2200" dirty="0">
                <a:solidFill>
                  <a:schemeClr val="bg1"/>
                </a:solidFill>
              </a:rPr>
              <a:t> countries and South Asian countries . </a:t>
            </a:r>
          </a:p>
        </p:txBody>
      </p:sp>
      <p:pic>
        <p:nvPicPr>
          <p:cNvPr id="4" name="Picture 3">
            <a:extLst>
              <a:ext uri="{FF2B5EF4-FFF2-40B4-BE49-F238E27FC236}">
                <a16:creationId xmlns:a16="http://schemas.microsoft.com/office/drawing/2014/main" id="{3D87BD53-194B-C571-165A-F917726C352D}"/>
              </a:ext>
            </a:extLst>
          </p:cNvPr>
          <p:cNvPicPr>
            <a:picLocks noChangeAspect="1"/>
          </p:cNvPicPr>
          <p:nvPr/>
        </p:nvPicPr>
        <p:blipFill>
          <a:blip r:embed="rId2"/>
          <a:stretch>
            <a:fillRect/>
          </a:stretch>
        </p:blipFill>
        <p:spPr>
          <a:xfrm>
            <a:off x="6002694" y="2578492"/>
            <a:ext cx="6066239" cy="4015141"/>
          </a:xfrm>
          <a:prstGeom prst="rect">
            <a:avLst/>
          </a:prstGeom>
          <a:ln w="28575">
            <a:solidFill>
              <a:srgbClr val="002060"/>
            </a:solidFill>
          </a:ln>
        </p:spPr>
      </p:pic>
      <p:pic>
        <p:nvPicPr>
          <p:cNvPr id="5" name="Picture 4">
            <a:extLst>
              <a:ext uri="{FF2B5EF4-FFF2-40B4-BE49-F238E27FC236}">
                <a16:creationId xmlns:a16="http://schemas.microsoft.com/office/drawing/2014/main" id="{39C4FD32-E7B0-9A37-84B8-D28A4E6112AA}"/>
              </a:ext>
            </a:extLst>
          </p:cNvPr>
          <p:cNvPicPr>
            <a:picLocks noChangeAspect="1"/>
          </p:cNvPicPr>
          <p:nvPr/>
        </p:nvPicPr>
        <p:blipFill>
          <a:blip r:embed="rId3"/>
          <a:srcRect l="1437" r="12370" b="-3"/>
          <a:stretch/>
        </p:blipFill>
        <p:spPr>
          <a:xfrm>
            <a:off x="5921902" y="1003942"/>
            <a:ext cx="1911603" cy="1197864"/>
          </a:xfrm>
          <a:prstGeom prst="rect">
            <a:avLst/>
          </a:prstGeom>
          <a:ln>
            <a:noFill/>
          </a:ln>
          <a:effectLst>
            <a:softEdge rad="112500"/>
          </a:effectLst>
        </p:spPr>
      </p:pic>
    </p:spTree>
    <p:extLst>
      <p:ext uri="{BB962C8B-B14F-4D97-AF65-F5344CB8AC3E}">
        <p14:creationId xmlns:p14="http://schemas.microsoft.com/office/powerpoint/2010/main" val="2685831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521892" y="2553186"/>
            <a:ext cx="5245815" cy="1195556"/>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a:lnSpc>
                <a:spcPct val="110000"/>
              </a:lnSpc>
              <a:spcAft>
                <a:spcPts val="600"/>
              </a:spcAft>
            </a:pPr>
            <a:r>
              <a:rPr lang="en-US" sz="2200" dirty="0">
                <a:solidFill>
                  <a:schemeClr val="bg1"/>
                </a:solidFill>
              </a:rPr>
              <a:t>The higher the health score the higher the happiness score. The pink cluster shows unhappy country . The purple cluster is showing somewhat happy country. The dark purple cluster shows happy country. </a:t>
            </a:r>
          </a:p>
        </p:txBody>
      </p:sp>
      <p:pic>
        <p:nvPicPr>
          <p:cNvPr id="4" name="Picture 3">
            <a:extLst>
              <a:ext uri="{FF2B5EF4-FFF2-40B4-BE49-F238E27FC236}">
                <a16:creationId xmlns:a16="http://schemas.microsoft.com/office/drawing/2014/main" id="{404F7AA8-E62B-2B02-2B1D-2BDF6B0CF6F4}"/>
              </a:ext>
            </a:extLst>
          </p:cNvPr>
          <p:cNvPicPr>
            <a:picLocks noChangeAspect="1"/>
          </p:cNvPicPr>
          <p:nvPr/>
        </p:nvPicPr>
        <p:blipFill>
          <a:blip r:embed="rId2"/>
          <a:stretch>
            <a:fillRect/>
          </a:stretch>
        </p:blipFill>
        <p:spPr>
          <a:xfrm>
            <a:off x="5921901" y="2544758"/>
            <a:ext cx="6100199" cy="4185724"/>
          </a:xfrm>
          <a:prstGeom prst="rect">
            <a:avLst/>
          </a:prstGeom>
          <a:ln w="28575">
            <a:solidFill>
              <a:srgbClr val="002060"/>
            </a:solidFill>
          </a:ln>
        </p:spPr>
      </p:pic>
      <p:pic>
        <p:nvPicPr>
          <p:cNvPr id="9" name="Picture 8">
            <a:extLst>
              <a:ext uri="{FF2B5EF4-FFF2-40B4-BE49-F238E27FC236}">
                <a16:creationId xmlns:a16="http://schemas.microsoft.com/office/drawing/2014/main" id="{722F22C4-A405-6624-76D3-ADD0CF9F73E7}"/>
              </a:ext>
            </a:extLst>
          </p:cNvPr>
          <p:cNvPicPr>
            <a:picLocks noChangeAspect="1"/>
          </p:cNvPicPr>
          <p:nvPr/>
        </p:nvPicPr>
        <p:blipFill>
          <a:blip r:embed="rId3"/>
          <a:srcRect l="1437" r="12370" b="-3"/>
          <a:stretch/>
        </p:blipFill>
        <p:spPr>
          <a:xfrm>
            <a:off x="5921902" y="1003942"/>
            <a:ext cx="1911603" cy="1197864"/>
          </a:xfrm>
          <a:prstGeom prst="rect">
            <a:avLst/>
          </a:prstGeom>
          <a:ln>
            <a:noFill/>
          </a:ln>
          <a:effectLst>
            <a:softEdge rad="112500"/>
          </a:effectLst>
        </p:spPr>
      </p:pic>
    </p:spTree>
    <p:extLst>
      <p:ext uri="{BB962C8B-B14F-4D97-AF65-F5344CB8AC3E}">
        <p14:creationId xmlns:p14="http://schemas.microsoft.com/office/powerpoint/2010/main" val="4147897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1" y="2528730"/>
            <a:ext cx="4877422" cy="1195556"/>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a:lnSpc>
                <a:spcPct val="110000"/>
              </a:lnSpc>
              <a:spcAft>
                <a:spcPts val="600"/>
              </a:spcAft>
            </a:pPr>
            <a:r>
              <a:rPr lang="en-US" sz="2400" dirty="0">
                <a:solidFill>
                  <a:schemeClr val="bg1"/>
                </a:solidFill>
              </a:rPr>
              <a:t>There is a positive relationship between Health ( Life Expectancy ) and  a country’s  Happiness score. </a:t>
            </a:r>
          </a:p>
        </p:txBody>
      </p:sp>
      <p:pic>
        <p:nvPicPr>
          <p:cNvPr id="4" name="Picture 3">
            <a:extLst>
              <a:ext uri="{FF2B5EF4-FFF2-40B4-BE49-F238E27FC236}">
                <a16:creationId xmlns:a16="http://schemas.microsoft.com/office/drawing/2014/main" id="{7C4B505C-C213-F05C-FB22-D86902AAF887}"/>
              </a:ext>
            </a:extLst>
          </p:cNvPr>
          <p:cNvPicPr>
            <a:picLocks noChangeAspect="1"/>
          </p:cNvPicPr>
          <p:nvPr/>
        </p:nvPicPr>
        <p:blipFill>
          <a:blip r:embed="rId2"/>
          <a:stretch>
            <a:fillRect/>
          </a:stretch>
        </p:blipFill>
        <p:spPr>
          <a:xfrm>
            <a:off x="5787188" y="2395728"/>
            <a:ext cx="6195527" cy="4403016"/>
          </a:xfrm>
          <a:prstGeom prst="rect">
            <a:avLst/>
          </a:prstGeom>
          <a:ln w="28575">
            <a:solidFill>
              <a:srgbClr val="002060"/>
            </a:solidFill>
          </a:ln>
        </p:spPr>
      </p:pic>
      <p:pic>
        <p:nvPicPr>
          <p:cNvPr id="5" name="Picture 4">
            <a:extLst>
              <a:ext uri="{FF2B5EF4-FFF2-40B4-BE49-F238E27FC236}">
                <a16:creationId xmlns:a16="http://schemas.microsoft.com/office/drawing/2014/main" id="{C04DCEA0-1731-D816-8E1A-208C004257FC}"/>
              </a:ext>
            </a:extLst>
          </p:cNvPr>
          <p:cNvPicPr>
            <a:picLocks noChangeAspect="1"/>
          </p:cNvPicPr>
          <p:nvPr/>
        </p:nvPicPr>
        <p:blipFill>
          <a:blip r:embed="rId3"/>
          <a:srcRect l="1437" r="12370" b="-3"/>
          <a:stretch/>
        </p:blipFill>
        <p:spPr>
          <a:xfrm>
            <a:off x="5921902" y="1003942"/>
            <a:ext cx="1911603" cy="1197864"/>
          </a:xfrm>
          <a:prstGeom prst="rect">
            <a:avLst/>
          </a:prstGeom>
          <a:ln>
            <a:noFill/>
          </a:ln>
          <a:effectLst>
            <a:softEdge rad="112500"/>
          </a:effectLst>
        </p:spPr>
      </p:pic>
    </p:spTree>
    <p:extLst>
      <p:ext uri="{BB962C8B-B14F-4D97-AF65-F5344CB8AC3E}">
        <p14:creationId xmlns:p14="http://schemas.microsoft.com/office/powerpoint/2010/main" val="3182570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231707" y="148970"/>
            <a:ext cx="6044806" cy="1956841"/>
          </a:xfrm>
        </p:spPr>
        <p:txBody>
          <a:bodyPr vert="horz" lIns="91440" tIns="45720" rIns="91440" bIns="45720" rtlCol="0" anchor="b">
            <a:normAutofit/>
          </a:bodyPr>
          <a:lstStyle/>
          <a:p>
            <a:pPr>
              <a:lnSpc>
                <a:spcPct val="90000"/>
              </a:lnSpc>
            </a:pPr>
            <a:r>
              <a:rPr lang="en-US" sz="6600" dirty="0"/>
              <a:t>World Happiness Report </a:t>
            </a:r>
            <a:br>
              <a:rPr lang="en-US" sz="6600" dirty="0"/>
            </a:br>
            <a:r>
              <a:rPr lang="en-US" sz="6600" dirty="0"/>
              <a:t>RECOMMENDATIONS </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410547" y="2668555"/>
            <a:ext cx="4411197" cy="4076785"/>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p>
            <a:r>
              <a:rPr lang="en-GB" sz="2200" dirty="0">
                <a:solidFill>
                  <a:schemeClr val="bg1"/>
                </a:solidFill>
              </a:rPr>
              <a:t>Economy, health and family are the top three factors in determining the happiness score of the country.</a:t>
            </a:r>
          </a:p>
          <a:p>
            <a:r>
              <a:rPr lang="en-GB" sz="2200" dirty="0">
                <a:solidFill>
                  <a:schemeClr val="bg1"/>
                </a:solidFill>
              </a:rPr>
              <a:t>In summary we can say, the happiest countries are mostly wealthy, have social support and have significantly higher GDPs and higher life expectancy.</a:t>
            </a:r>
          </a:p>
          <a:p>
            <a:r>
              <a:rPr lang="en-GB" sz="2200" dirty="0">
                <a:solidFill>
                  <a:schemeClr val="bg1"/>
                </a:solidFill>
              </a:rPr>
              <a:t>Not every single country have been considered for this survey for the world happiness report so that could be the limitation for this project.</a:t>
            </a:r>
          </a:p>
          <a:p>
            <a:r>
              <a:rPr lang="en-GB" sz="2200" dirty="0">
                <a:solidFill>
                  <a:schemeClr val="bg1"/>
                </a:solidFill>
              </a:rPr>
              <a:t>It would be interesting to see the effect of population on happiness score of the country for the further research. </a:t>
            </a:r>
            <a:endParaRPr lang="en-US" sz="2200" dirty="0">
              <a:solidFill>
                <a:schemeClr val="bg1"/>
              </a:solidFill>
            </a:endParaRPr>
          </a:p>
        </p:txBody>
      </p:sp>
      <p:pic>
        <p:nvPicPr>
          <p:cNvPr id="4" name="Picture 3" descr="A computer with a target on the screen&#10;&#10;Description automatically generated">
            <a:extLst>
              <a:ext uri="{FF2B5EF4-FFF2-40B4-BE49-F238E27FC236}">
                <a16:creationId xmlns:a16="http://schemas.microsoft.com/office/drawing/2014/main" id="{6878C8FE-0D73-8F9F-B738-4A065FEFF712}"/>
              </a:ext>
            </a:extLst>
          </p:cNvPr>
          <p:cNvPicPr>
            <a:picLocks noChangeAspect="1"/>
          </p:cNvPicPr>
          <p:nvPr/>
        </p:nvPicPr>
        <p:blipFill>
          <a:blip r:embed="rId2"/>
          <a:srcRect l="23707" r="1861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45017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DE00DD-2177-C044-BE1F-6388BA1BA7C0}"/>
              </a:ext>
            </a:extLst>
          </p:cNvPr>
          <p:cNvSpPr>
            <a:spLocks noGrp="1"/>
          </p:cNvSpPr>
          <p:nvPr>
            <p:ph idx="1"/>
          </p:nvPr>
        </p:nvSpPr>
        <p:spPr>
          <a:xfrm>
            <a:off x="640080" y="2872899"/>
            <a:ext cx="4243589" cy="3320668"/>
          </a:xfrm>
        </p:spPr>
        <p:txBody>
          <a:bodyPr>
            <a:normAutofit/>
          </a:bodyPr>
          <a:lstStyle/>
          <a:p>
            <a:pPr marL="0" indent="0">
              <a:buNone/>
            </a:pPr>
            <a:r>
              <a:rPr lang="en-US" sz="6600" dirty="0"/>
              <a:t>THANK YOU ! </a:t>
            </a:r>
          </a:p>
        </p:txBody>
      </p:sp>
      <p:pic>
        <p:nvPicPr>
          <p:cNvPr id="5" name="Picture 4">
            <a:extLst>
              <a:ext uri="{FF2B5EF4-FFF2-40B4-BE49-F238E27FC236}">
                <a16:creationId xmlns:a16="http://schemas.microsoft.com/office/drawing/2014/main" id="{46EBD541-A69A-3F6B-6962-C89ABCE68574}"/>
              </a:ext>
            </a:extLst>
          </p:cNvPr>
          <p:cNvPicPr>
            <a:picLocks noChangeAspect="1"/>
          </p:cNvPicPr>
          <p:nvPr/>
        </p:nvPicPr>
        <p:blipFill>
          <a:blip r:embed="rId2"/>
          <a:srcRect l="26555" r="162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26614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8DCC2A-564A-6FFE-E53B-91C537418951}"/>
              </a:ext>
            </a:extLst>
          </p:cNvPr>
          <p:cNvSpPr/>
          <p:nvPr/>
        </p:nvSpPr>
        <p:spPr>
          <a:xfrm>
            <a:off x="289148" y="2877100"/>
            <a:ext cx="5934977" cy="1962239"/>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p:txBody>
          <a:bodyPr>
            <a:normAutofit/>
          </a:bodyPr>
          <a:lstStyle/>
          <a:p>
            <a:r>
              <a:rPr lang="en-US" sz="6600" dirty="0"/>
              <a:t>Game CO. Project Overview </a:t>
            </a:r>
          </a:p>
        </p:txBody>
      </p:sp>
      <p:sp>
        <p:nvSpPr>
          <p:cNvPr id="5" name="TextBox 4">
            <a:extLst>
              <a:ext uri="{FF2B5EF4-FFF2-40B4-BE49-F238E27FC236}">
                <a16:creationId xmlns:a16="http://schemas.microsoft.com/office/drawing/2014/main" id="{97447546-FFFD-A8F9-CE08-7CE5DFD645A6}"/>
              </a:ext>
            </a:extLst>
          </p:cNvPr>
          <p:cNvSpPr txBox="1"/>
          <p:nvPr/>
        </p:nvSpPr>
        <p:spPr>
          <a:xfrm>
            <a:off x="347200" y="3291241"/>
            <a:ext cx="5876925" cy="1187889"/>
          </a:xfrm>
          <a:prstGeom prst="rect">
            <a:avLst/>
          </a:prstGeom>
          <a:noFill/>
        </p:spPr>
        <p:txBody>
          <a:bodyPr wrap="square">
            <a:spAutoFit/>
          </a:bodyPr>
          <a:lstStyle/>
          <a:p>
            <a:pPr marL="228600" marR="0" lvl="0" indent="-228600" fontAlgn="auto">
              <a:lnSpc>
                <a:spcPct val="110000"/>
              </a:lnSpc>
              <a:spcBef>
                <a:spcPts val="100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GB" sz="2200" dirty="0">
                <a:solidFill>
                  <a:schemeClr val="bg1"/>
                </a:solidFill>
              </a:rPr>
              <a:t>For this project, the main objective was to uncover significant trends and patterns by analysing historical data from a video game dataset. The aim is to glean insights into the potential market reception for upcoming games. </a:t>
            </a:r>
          </a:p>
        </p:txBody>
      </p:sp>
      <p:sp>
        <p:nvSpPr>
          <p:cNvPr id="6" name="Content Placeholder 2">
            <a:extLst>
              <a:ext uri="{FF2B5EF4-FFF2-40B4-BE49-F238E27FC236}">
                <a16:creationId xmlns:a16="http://schemas.microsoft.com/office/drawing/2014/main" id="{EB8FC166-8121-BA45-9892-D60D3EB563B5}"/>
              </a:ext>
            </a:extLst>
          </p:cNvPr>
          <p:cNvSpPr txBox="1">
            <a:spLocks noGrp="1"/>
          </p:cNvSpPr>
          <p:nvPr>
            <p:ph idx="1"/>
          </p:nvPr>
        </p:nvSpPr>
        <p:spPr>
          <a:xfrm>
            <a:off x="6381749" y="2877100"/>
            <a:ext cx="5719763" cy="3897997"/>
          </a:xfrm>
          <a:solidFill>
            <a:schemeClr val="accent6">
              <a:lumMod val="60000"/>
              <a:lumOff val="40000"/>
            </a:schemeClr>
          </a:solidFill>
        </p:spPr>
        <p:txBody>
          <a:bodyPr>
            <a:normAutofit fontScale="85000" lnSpcReduction="20000"/>
          </a:bodyPr>
          <a:lstStyle/>
          <a:p>
            <a:pPr marL="36896" lvl="0" indent="0">
              <a:lnSpc>
                <a:spcPct val="100000"/>
              </a:lnSpc>
              <a:spcBef>
                <a:spcPts val="500"/>
              </a:spcBef>
              <a:buNone/>
            </a:pPr>
            <a:r>
              <a:rPr lang="en-GB" sz="2800" b="1" u="sng" kern="0" dirty="0">
                <a:solidFill>
                  <a:schemeClr val="bg1"/>
                </a:solidFill>
              </a:rPr>
              <a:t>Key Steps </a:t>
            </a:r>
          </a:p>
          <a:p>
            <a:pPr marL="36896" lvl="0" indent="0">
              <a:lnSpc>
                <a:spcPct val="100000"/>
              </a:lnSpc>
              <a:spcBef>
                <a:spcPts val="500"/>
              </a:spcBef>
              <a:buNone/>
            </a:pPr>
            <a:r>
              <a:rPr lang="en-GB" sz="2600" kern="0" dirty="0">
                <a:solidFill>
                  <a:schemeClr val="bg1"/>
                </a:solidFill>
              </a:rPr>
              <a:t>● Data cleaning : find missing values and duplicates; handled missing values by using imputation </a:t>
            </a:r>
          </a:p>
          <a:p>
            <a:pPr marL="36896" lvl="0" indent="0">
              <a:lnSpc>
                <a:spcPct val="100000"/>
              </a:lnSpc>
              <a:spcBef>
                <a:spcPts val="500"/>
              </a:spcBef>
              <a:buNone/>
            </a:pPr>
            <a:r>
              <a:rPr lang="en-GB" sz="2600" kern="0" dirty="0">
                <a:solidFill>
                  <a:schemeClr val="bg1"/>
                </a:solidFill>
              </a:rPr>
              <a:t>● Exploratory Data Analysis (EDA): to calculate for Mean, Median Mode </a:t>
            </a:r>
          </a:p>
          <a:p>
            <a:pPr marL="36896" lvl="0" indent="0">
              <a:lnSpc>
                <a:spcPct val="100000"/>
              </a:lnSpc>
              <a:spcBef>
                <a:spcPts val="500"/>
              </a:spcBef>
              <a:buNone/>
            </a:pPr>
            <a:r>
              <a:rPr lang="en-GB" sz="2600" kern="0" dirty="0">
                <a:solidFill>
                  <a:schemeClr val="bg1"/>
                </a:solidFill>
              </a:rPr>
              <a:t>● Data grouping, filtering, and summarizing using Pivot Table </a:t>
            </a:r>
          </a:p>
          <a:p>
            <a:pPr marL="36896" lvl="0" indent="0">
              <a:lnSpc>
                <a:spcPct val="100000"/>
              </a:lnSpc>
              <a:spcBef>
                <a:spcPts val="500"/>
              </a:spcBef>
              <a:buNone/>
            </a:pPr>
            <a:r>
              <a:rPr lang="en-GB" sz="2600" kern="0" dirty="0">
                <a:solidFill>
                  <a:schemeClr val="bg1"/>
                </a:solidFill>
              </a:rPr>
              <a:t>● Data Charts: Create a column chart of total global sales by publisher; Line chart of the average North American sales by year and so on </a:t>
            </a:r>
          </a:p>
          <a:p>
            <a:pPr marL="36896" lvl="0" indent="0">
              <a:lnSpc>
                <a:spcPct val="100000"/>
              </a:lnSpc>
              <a:spcBef>
                <a:spcPts val="500"/>
              </a:spcBef>
              <a:buNone/>
            </a:pPr>
            <a:r>
              <a:rPr lang="en-GB" sz="2600" kern="0" dirty="0">
                <a:solidFill>
                  <a:schemeClr val="bg1"/>
                </a:solidFill>
              </a:rPr>
              <a:t>● Decide on what type of analysis: Descriptive analysis, Diagnostic, Predictive or Prescriptive</a:t>
            </a:r>
          </a:p>
          <a:p>
            <a:pPr marL="36896" lvl="0" indent="0">
              <a:lnSpc>
                <a:spcPct val="100000"/>
              </a:lnSpc>
              <a:spcBef>
                <a:spcPts val="500"/>
              </a:spcBef>
              <a:buNone/>
            </a:pPr>
            <a:r>
              <a:rPr lang="en-GB" sz="2600" kern="0" dirty="0">
                <a:solidFill>
                  <a:schemeClr val="bg1"/>
                </a:solidFill>
              </a:rPr>
              <a:t>● Interpret results and summarize findings </a:t>
            </a:r>
          </a:p>
          <a:p>
            <a:pPr marL="36896" lvl="0" indent="0">
              <a:lnSpc>
                <a:spcPct val="100000"/>
              </a:lnSpc>
              <a:buNone/>
            </a:pPr>
            <a:r>
              <a:rPr lang="en-GB" sz="2600" kern="0" dirty="0">
                <a:solidFill>
                  <a:schemeClr val="bg1"/>
                </a:solidFill>
              </a:rPr>
              <a:t>EXCEL FUNCTIONS USED: FIND &amp; SELECT, REPLACE WITH, REPLACE ALL, REMOVE DUPLICATES; used PivotTables and SUMIFS for summarizing and aggregating data</a:t>
            </a:r>
            <a:endParaRPr lang="en-US" sz="2600" kern="0" dirty="0">
              <a:solidFill>
                <a:schemeClr val="bg1"/>
              </a:solidFill>
            </a:endParaRPr>
          </a:p>
        </p:txBody>
      </p:sp>
      <p:pic>
        <p:nvPicPr>
          <p:cNvPr id="9" name="Picture 8">
            <a:extLst>
              <a:ext uri="{FF2B5EF4-FFF2-40B4-BE49-F238E27FC236}">
                <a16:creationId xmlns:a16="http://schemas.microsoft.com/office/drawing/2014/main" id="{6E5AE1E7-4287-CCA9-2BFB-E6F35574FAB7}"/>
              </a:ext>
            </a:extLst>
          </p:cNvPr>
          <p:cNvPicPr>
            <a:picLocks noChangeAspect="1"/>
          </p:cNvPicPr>
          <p:nvPr/>
        </p:nvPicPr>
        <p:blipFill>
          <a:blip r:embed="rId2"/>
          <a:stretch>
            <a:fillRect/>
          </a:stretch>
        </p:blipFill>
        <p:spPr>
          <a:xfrm>
            <a:off x="7294936" y="2003773"/>
            <a:ext cx="1688153" cy="1182013"/>
          </a:xfrm>
          <a:prstGeom prst="rect">
            <a:avLst/>
          </a:prstGeom>
          <a:ln>
            <a:noFill/>
          </a:ln>
          <a:effectLst>
            <a:softEdge rad="112500"/>
          </a:effectLst>
        </p:spPr>
      </p:pic>
      <p:pic>
        <p:nvPicPr>
          <p:cNvPr id="15" name="Picture 14">
            <a:extLst>
              <a:ext uri="{FF2B5EF4-FFF2-40B4-BE49-F238E27FC236}">
                <a16:creationId xmlns:a16="http://schemas.microsoft.com/office/drawing/2014/main" id="{02012E99-FE39-EEF5-5FCC-CF539C5EFD0A}"/>
              </a:ext>
            </a:extLst>
          </p:cNvPr>
          <p:cNvPicPr>
            <a:picLocks noChangeAspect="1"/>
          </p:cNvPicPr>
          <p:nvPr/>
        </p:nvPicPr>
        <p:blipFill>
          <a:blip r:embed="rId3"/>
          <a:stretch>
            <a:fillRect/>
          </a:stretch>
        </p:blipFill>
        <p:spPr>
          <a:xfrm>
            <a:off x="2358025" y="2003773"/>
            <a:ext cx="1739169" cy="1287468"/>
          </a:xfrm>
          <a:prstGeom prst="rect">
            <a:avLst/>
          </a:prstGeom>
          <a:ln>
            <a:noFill/>
          </a:ln>
          <a:effectLst>
            <a:softEdge rad="112500"/>
          </a:effectLst>
        </p:spPr>
      </p:pic>
    </p:spTree>
    <p:extLst>
      <p:ext uri="{BB962C8B-B14F-4D97-AF65-F5344CB8AC3E}">
        <p14:creationId xmlns:p14="http://schemas.microsoft.com/office/powerpoint/2010/main" val="150029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462527" y="336704"/>
            <a:ext cx="5822864" cy="1956841"/>
          </a:xfrm>
        </p:spPr>
        <p:txBody>
          <a:bodyPr vert="horz" lIns="91440" tIns="45720" rIns="91440" bIns="45720" rtlCol="0" anchor="b">
            <a:normAutofit/>
          </a:bodyPr>
          <a:lstStyle/>
          <a:p>
            <a:pPr>
              <a:lnSpc>
                <a:spcPct val="90000"/>
              </a:lnSpc>
            </a:pPr>
            <a:r>
              <a:rPr lang="en-US" sz="6600" dirty="0"/>
              <a:t>ANALYSIS AND INSIGHTS </a:t>
            </a:r>
          </a:p>
        </p:txBody>
      </p:sp>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09258" y="2698727"/>
            <a:ext cx="4243589" cy="3957670"/>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85000" lnSpcReduction="20000"/>
          </a:bodyPr>
          <a:lstStyle/>
          <a:p>
            <a:pPr marL="342900" indent="-228600">
              <a:spcAft>
                <a:spcPts val="600"/>
              </a:spcAft>
              <a:buSzPct val="100000"/>
              <a:buFont typeface="Arial" panose="020B0604020202020204" pitchFamily="34" charset="0"/>
              <a:buChar char="•"/>
              <a:defRPr sz="1800" b="0" i="0" u="none" strike="noStrike" kern="0" cap="none" spc="0" baseline="0">
                <a:solidFill>
                  <a:srgbClr val="000000"/>
                </a:solidFill>
                <a:uFillTx/>
              </a:defRPr>
            </a:pPr>
            <a:r>
              <a:rPr lang="en-US" sz="2600" b="1" kern="0" dirty="0">
                <a:solidFill>
                  <a:schemeClr val="bg1"/>
                </a:solidFill>
              </a:rPr>
              <a:t>Game Co. assumed that regional sales remained constant over time . To test this hypothesis, I created a time series for each region's sales proportion . The variations in these series disproved the assumption .</a:t>
            </a:r>
          </a:p>
          <a:p>
            <a:pPr marR="0" lvl="0" fontAlgn="auto">
              <a:spcBef>
                <a:spcPts val="0"/>
              </a:spcBef>
              <a:spcAft>
                <a:spcPts val="600"/>
              </a:spcAft>
              <a:tabLst/>
              <a:defRPr sz="1800" b="0" i="0" u="none" strike="noStrike" kern="0" cap="none" spc="0" baseline="0">
                <a:solidFill>
                  <a:srgbClr val="000000"/>
                </a:solidFill>
                <a:uFillTx/>
              </a:defRPr>
            </a:pPr>
            <a:r>
              <a:rPr lang="en-US" sz="2600" b="1" dirty="0">
                <a:solidFill>
                  <a:schemeClr val="bg1"/>
                </a:solidFill>
              </a:rPr>
              <a:t> These are my insights : </a:t>
            </a:r>
          </a:p>
          <a:p>
            <a:pPr marL="342900" marR="0" lvl="0" indent="-228600" fontAlgn="auto">
              <a:spcBef>
                <a:spcPts val="0"/>
              </a:spcBef>
              <a:spcAft>
                <a:spcPts val="600"/>
              </a:spcAft>
              <a:buSzPct val="100000"/>
              <a:buFont typeface="Arial" panose="020B0604020202020204" pitchFamily="34" charset="0"/>
              <a:buChar char="•"/>
              <a:tabLst/>
              <a:defRPr sz="1800" b="0" i="0" u="none" strike="noStrike" kern="0" cap="none" spc="0" baseline="0">
                <a:solidFill>
                  <a:srgbClr val="000000"/>
                </a:solidFill>
                <a:uFillTx/>
              </a:defRPr>
            </a:pPr>
            <a:r>
              <a:rPr lang="en-US" sz="2600" b="1" dirty="0">
                <a:solidFill>
                  <a:schemeClr val="bg1"/>
                </a:solidFill>
              </a:rPr>
              <a:t>Global sales have declined in the year 2016 </a:t>
            </a:r>
          </a:p>
          <a:p>
            <a:pPr marL="342900" marR="0" lvl="0" indent="-228600" fontAlgn="auto">
              <a:spcBef>
                <a:spcPts val="0"/>
              </a:spcBef>
              <a:spcAft>
                <a:spcPts val="600"/>
              </a:spcAft>
              <a:buSzPct val="100000"/>
              <a:buFont typeface="Arial" panose="020B0604020202020204" pitchFamily="34" charset="0"/>
              <a:buChar char="•"/>
              <a:tabLst/>
              <a:defRPr sz="1800" b="0" i="0" u="none" strike="noStrike" kern="0" cap="none" spc="0" baseline="0">
                <a:solidFill>
                  <a:srgbClr val="000000"/>
                </a:solidFill>
                <a:uFillTx/>
              </a:defRPr>
            </a:pPr>
            <a:r>
              <a:rPr lang="en-US" sz="2600" b="1" dirty="0">
                <a:solidFill>
                  <a:schemeClr val="bg1"/>
                </a:solidFill>
              </a:rPr>
              <a:t>The sales for various region have changed     over time </a:t>
            </a:r>
          </a:p>
          <a:p>
            <a:pPr marL="342900" marR="0" lvl="0" indent="-228600" fontAlgn="auto">
              <a:spcBef>
                <a:spcPts val="0"/>
              </a:spcBef>
              <a:spcAft>
                <a:spcPts val="600"/>
              </a:spcAft>
              <a:buSzPct val="100000"/>
              <a:buFont typeface="Arial" panose="020B0604020202020204" pitchFamily="34" charset="0"/>
              <a:buChar char="•"/>
              <a:tabLst/>
              <a:defRPr sz="1800" b="0" i="0" u="none" strike="noStrike" kern="0" cap="none" spc="0" baseline="0">
                <a:solidFill>
                  <a:srgbClr val="000000"/>
                </a:solidFill>
                <a:uFillTx/>
              </a:defRPr>
            </a:pPr>
            <a:r>
              <a:rPr lang="en-US" sz="2600" b="1" dirty="0">
                <a:solidFill>
                  <a:schemeClr val="bg1"/>
                </a:solidFill>
              </a:rPr>
              <a:t>The sales have declined in the NA region </a:t>
            </a:r>
          </a:p>
          <a:p>
            <a:pPr marL="342900" marR="0" lvl="0" indent="-228600" fontAlgn="auto">
              <a:spcBef>
                <a:spcPts val="0"/>
              </a:spcBef>
              <a:spcAft>
                <a:spcPts val="600"/>
              </a:spcAft>
              <a:buSzPct val="100000"/>
              <a:buFont typeface="Arial" panose="020B0604020202020204" pitchFamily="34" charset="0"/>
              <a:buChar char="•"/>
              <a:tabLst/>
              <a:defRPr sz="1800" b="0" i="0" u="none" strike="noStrike" kern="0" cap="none" spc="0" baseline="0">
                <a:solidFill>
                  <a:srgbClr val="000000"/>
                </a:solidFill>
                <a:uFillTx/>
              </a:defRPr>
            </a:pPr>
            <a:r>
              <a:rPr lang="en-US" sz="2600" b="1" dirty="0">
                <a:solidFill>
                  <a:schemeClr val="bg1"/>
                </a:solidFill>
              </a:rPr>
              <a:t>The sales are rising steadily in the EU region </a:t>
            </a:r>
          </a:p>
          <a:p>
            <a:pPr marL="342900" marR="0" lvl="0" indent="-228600" fontAlgn="auto">
              <a:spcBef>
                <a:spcPts val="0"/>
              </a:spcBef>
              <a:spcAft>
                <a:spcPts val="600"/>
              </a:spcAft>
              <a:buSzPct val="100000"/>
              <a:buFont typeface="Arial" panose="020B0604020202020204" pitchFamily="34" charset="0"/>
              <a:buChar char="•"/>
              <a:tabLst/>
              <a:defRPr sz="1800" b="0" i="0" u="none" strike="noStrike" kern="0" cap="none" spc="0" baseline="0">
                <a:solidFill>
                  <a:srgbClr val="000000"/>
                </a:solidFill>
                <a:uFillTx/>
              </a:defRPr>
            </a:pPr>
            <a:r>
              <a:rPr lang="en-US" sz="2600" b="1" dirty="0">
                <a:solidFill>
                  <a:schemeClr val="bg1"/>
                </a:solidFill>
              </a:rPr>
              <a:t>The sales in the JP region have also increased </a:t>
            </a:r>
          </a:p>
          <a:p>
            <a:pPr marL="342900" marR="0" lvl="0" indent="-228600" fontAlgn="auto">
              <a:spcBef>
                <a:spcPts val="0"/>
              </a:spcBef>
              <a:spcAft>
                <a:spcPts val="600"/>
              </a:spcAft>
              <a:buSzPct val="100000"/>
              <a:buFont typeface="Arial" panose="020B0604020202020204" pitchFamily="34" charset="0"/>
              <a:buChar char="•"/>
              <a:tabLst/>
              <a:defRPr sz="1800" b="0" i="0" u="none" strike="noStrike" kern="0" cap="none" spc="0" baseline="0">
                <a:solidFill>
                  <a:srgbClr val="000000"/>
                </a:solidFill>
                <a:uFillTx/>
              </a:defRPr>
            </a:pPr>
            <a:r>
              <a:rPr lang="en-US" sz="2600" b="1" dirty="0">
                <a:solidFill>
                  <a:schemeClr val="bg1"/>
                </a:solidFill>
              </a:rPr>
              <a:t>The marketing budget to be allocated needs to be revised accordingly</a:t>
            </a:r>
          </a:p>
          <a:p>
            <a:pPr indent="-228600">
              <a:spcAft>
                <a:spcPts val="600"/>
              </a:spcAft>
              <a:buFont typeface="Arial" panose="020B0604020202020204" pitchFamily="34" charset="0"/>
              <a:buChar char="•"/>
            </a:pPr>
            <a:endParaRPr lang="en-US" sz="1700" dirty="0">
              <a:solidFill>
                <a:schemeClr val="tx1"/>
              </a:solidFill>
            </a:endParaRPr>
          </a:p>
        </p:txBody>
      </p:sp>
      <p:pic>
        <p:nvPicPr>
          <p:cNvPr id="10" name="Picture 9">
            <a:extLst>
              <a:ext uri="{FF2B5EF4-FFF2-40B4-BE49-F238E27FC236}">
                <a16:creationId xmlns:a16="http://schemas.microsoft.com/office/drawing/2014/main" id="{6BDEE846-A61B-0C7B-9238-5FA9BE2C17D6}"/>
              </a:ext>
            </a:extLst>
          </p:cNvPr>
          <p:cNvPicPr>
            <a:picLocks noChangeAspect="1"/>
          </p:cNvPicPr>
          <p:nvPr/>
        </p:nvPicPr>
        <p:blipFill>
          <a:blip r:embed="rId2"/>
          <a:srcRect r="1047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2048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6600" dirty="0"/>
              <a:t>GAME CO. RECOMMENDATIONS </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0" y="2689934"/>
            <a:ext cx="4243589" cy="4092606"/>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55000" lnSpcReduction="20000"/>
          </a:bodyPr>
          <a:lstStyle/>
          <a:p>
            <a:pPr marL="342900" lvl="0" indent="-228600">
              <a:spcBef>
                <a:spcPts val="400"/>
              </a:spcBef>
              <a:buFont typeface="Arial" panose="020B0604020202020204" pitchFamily="34" charset="0"/>
              <a:buChar char="•"/>
            </a:pPr>
            <a:r>
              <a:rPr lang="en-US" sz="3500" b="1" dirty="0">
                <a:solidFill>
                  <a:schemeClr val="bg1"/>
                </a:solidFill>
              </a:rPr>
              <a:t>The decline in the sales in NA needs to be explored. NA was a good contributor to global sales in the past. </a:t>
            </a:r>
          </a:p>
          <a:p>
            <a:pPr marL="342900" lvl="0" indent="-228600">
              <a:spcBef>
                <a:spcPts val="400"/>
              </a:spcBef>
              <a:buFont typeface="Arial" panose="020B0604020202020204" pitchFamily="34" charset="0"/>
              <a:buChar char="•"/>
            </a:pPr>
            <a:r>
              <a:rPr lang="en-US" sz="3500" b="1" dirty="0">
                <a:solidFill>
                  <a:schemeClr val="bg1"/>
                </a:solidFill>
              </a:rPr>
              <a:t>The NA market has a huge potential due to its big population size. </a:t>
            </a:r>
          </a:p>
          <a:p>
            <a:pPr marL="342900" lvl="0" indent="-228600">
              <a:spcBef>
                <a:spcPts val="400"/>
              </a:spcBef>
              <a:buFont typeface="Arial" panose="020B0604020202020204" pitchFamily="34" charset="0"/>
              <a:buChar char="•"/>
            </a:pPr>
            <a:r>
              <a:rPr lang="en-US" sz="3500" b="1" dirty="0">
                <a:solidFill>
                  <a:schemeClr val="bg1"/>
                </a:solidFill>
              </a:rPr>
              <a:t>One reason explored in this analysis is decrease in the number of games under popular genre like Action and Shooter. Accordingly, marketing gimmicks need to be used to popularize existing games or new genre in the NA. </a:t>
            </a:r>
          </a:p>
          <a:p>
            <a:pPr marL="342900" lvl="0" indent="-228600">
              <a:spcBef>
                <a:spcPts val="400"/>
              </a:spcBef>
              <a:buFont typeface="Arial" panose="020B0604020202020204" pitchFamily="34" charset="0"/>
              <a:buChar char="•"/>
            </a:pPr>
            <a:r>
              <a:rPr lang="en-US" sz="3500" b="1" dirty="0">
                <a:solidFill>
                  <a:schemeClr val="bg1"/>
                </a:solidFill>
              </a:rPr>
              <a:t>Initiatives to be taken in the NA region to re-engage and engage new customers. </a:t>
            </a:r>
          </a:p>
          <a:p>
            <a:pPr marL="342900" lvl="0" indent="-228600">
              <a:spcBef>
                <a:spcPts val="400"/>
              </a:spcBef>
              <a:buFont typeface="Arial" panose="020B0604020202020204" pitchFamily="34" charset="0"/>
              <a:buChar char="•"/>
            </a:pPr>
            <a:r>
              <a:rPr lang="en-US" sz="3500" b="1" dirty="0">
                <a:solidFill>
                  <a:schemeClr val="bg1"/>
                </a:solidFill>
              </a:rPr>
              <a:t>The rise of sales in EU need to be explored to promote steady growth or stabilize higher sales.</a:t>
            </a:r>
          </a:p>
          <a:p>
            <a:pPr marL="342900" lvl="0" indent="-228600">
              <a:spcBef>
                <a:spcPts val="400"/>
              </a:spcBef>
              <a:buFont typeface="Arial" panose="020B0604020202020204" pitchFamily="34" charset="0"/>
              <a:buChar char="•"/>
            </a:pPr>
            <a:r>
              <a:rPr lang="en-US" sz="3500" b="1" dirty="0">
                <a:solidFill>
                  <a:schemeClr val="bg1"/>
                </a:solidFill>
              </a:rPr>
              <a:t>The JP region has also shown growth and could be a promising market in future. </a:t>
            </a:r>
          </a:p>
          <a:p>
            <a:pPr marL="342900" lvl="0" indent="-228600">
              <a:spcBef>
                <a:spcPts val="400"/>
              </a:spcBef>
              <a:buFont typeface="Arial" panose="020B0604020202020204" pitchFamily="34" charset="0"/>
              <a:buChar char="•"/>
            </a:pPr>
            <a:r>
              <a:rPr lang="en-US" sz="3500" b="1" dirty="0">
                <a:solidFill>
                  <a:schemeClr val="bg1"/>
                </a:solidFill>
              </a:rPr>
              <a:t>New markets in other regions need to be explored. </a:t>
            </a:r>
          </a:p>
          <a:p>
            <a:pPr marL="342900" lvl="0" indent="-228600">
              <a:spcBef>
                <a:spcPts val="400"/>
              </a:spcBef>
              <a:buFont typeface="Arial" panose="020B0604020202020204" pitchFamily="34" charset="0"/>
              <a:buChar char="•"/>
            </a:pPr>
            <a:r>
              <a:rPr lang="en-US" sz="3500" b="1" dirty="0">
                <a:solidFill>
                  <a:schemeClr val="bg1"/>
                </a:solidFill>
              </a:rPr>
              <a:t>Please find the whole presentation here</a:t>
            </a:r>
          </a:p>
          <a:p>
            <a:pPr indent="-228600">
              <a:buFont typeface="Arial" panose="020B0604020202020204" pitchFamily="34" charset="0"/>
              <a:buChar char="•"/>
            </a:pPr>
            <a:endParaRPr lang="en-US" sz="1500" dirty="0">
              <a:solidFill>
                <a:schemeClr val="tx1"/>
              </a:solidFill>
            </a:endParaRPr>
          </a:p>
        </p:txBody>
      </p:sp>
      <p:pic>
        <p:nvPicPr>
          <p:cNvPr id="4" name="Picture 3" descr="A computer with a target on the screen&#10;&#10;Description automatically generated">
            <a:extLst>
              <a:ext uri="{FF2B5EF4-FFF2-40B4-BE49-F238E27FC236}">
                <a16:creationId xmlns:a16="http://schemas.microsoft.com/office/drawing/2014/main" id="{6878C8FE-0D73-8F9F-B738-4A065FEFF712}"/>
              </a:ext>
            </a:extLst>
          </p:cNvPr>
          <p:cNvPicPr>
            <a:picLocks noChangeAspect="1"/>
          </p:cNvPicPr>
          <p:nvPr/>
        </p:nvPicPr>
        <p:blipFill>
          <a:blip r:embed="rId2"/>
          <a:srcRect l="23707" r="1861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4551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4" name="Rectangle 43">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80CFE-3531-CB0E-BAAB-1CD1D59D1121}"/>
              </a:ext>
            </a:extLst>
          </p:cNvPr>
          <p:cNvSpPr>
            <a:spLocks noGrp="1"/>
          </p:cNvSpPr>
          <p:nvPr>
            <p:ph type="title"/>
          </p:nvPr>
        </p:nvSpPr>
        <p:spPr>
          <a:xfrm>
            <a:off x="640080" y="795528"/>
            <a:ext cx="10908792" cy="1069848"/>
          </a:xfrm>
        </p:spPr>
        <p:txBody>
          <a:bodyPr vert="horz" lIns="91440" tIns="45720" rIns="91440" bIns="45720" rtlCol="0" anchor="ctr">
            <a:noAutofit/>
          </a:bodyPr>
          <a:lstStyle/>
          <a:p>
            <a:pPr algn="ctr"/>
            <a:r>
              <a:rPr lang="en-US" sz="8000" dirty="0"/>
              <a:t>SEASONAL INFLUENZA FORECAST </a:t>
            </a:r>
          </a:p>
        </p:txBody>
      </p:sp>
      <p:sp>
        <p:nvSpPr>
          <p:cNvPr id="3" name="Content Placeholder 2">
            <a:extLst>
              <a:ext uri="{FF2B5EF4-FFF2-40B4-BE49-F238E27FC236}">
                <a16:creationId xmlns:a16="http://schemas.microsoft.com/office/drawing/2014/main" id="{12F3979F-6DB7-F638-233A-6B3A59B0B5C4}"/>
              </a:ext>
            </a:extLst>
          </p:cNvPr>
          <p:cNvSpPr>
            <a:spLocks noGrp="1"/>
          </p:cNvSpPr>
          <p:nvPr>
            <p:ph idx="1"/>
          </p:nvPr>
        </p:nvSpPr>
        <p:spPr>
          <a:xfrm>
            <a:off x="640080" y="1883664"/>
            <a:ext cx="10908792" cy="548640"/>
          </a:xfrm>
        </p:spPr>
        <p:txBody>
          <a:bodyPr vert="horz" lIns="91440" tIns="45720" rIns="91440" bIns="45720" rtlCol="0" anchor="ctr">
            <a:normAutofit/>
          </a:bodyPr>
          <a:lstStyle/>
          <a:p>
            <a:pPr marL="0" indent="0" algn="ctr">
              <a:buNone/>
            </a:pPr>
            <a:r>
              <a:rPr lang="en-US" dirty="0"/>
              <a:t>Staff Deployment for Flu Season </a:t>
            </a:r>
          </a:p>
        </p:txBody>
      </p:sp>
      <p:pic>
        <p:nvPicPr>
          <p:cNvPr id="9" name="Picture 8">
            <a:extLst>
              <a:ext uri="{FF2B5EF4-FFF2-40B4-BE49-F238E27FC236}">
                <a16:creationId xmlns:a16="http://schemas.microsoft.com/office/drawing/2014/main" id="{67C630C4-7023-648E-30AD-659F9F84C110}"/>
              </a:ext>
            </a:extLst>
          </p:cNvPr>
          <p:cNvPicPr>
            <a:picLocks noChangeAspect="1"/>
          </p:cNvPicPr>
          <p:nvPr/>
        </p:nvPicPr>
        <p:blipFill>
          <a:blip r:embed="rId2"/>
          <a:srcRect l="13319" r="11486"/>
          <a:stretch/>
        </p:blipFill>
        <p:spPr>
          <a:xfrm>
            <a:off x="20" y="2665139"/>
            <a:ext cx="6005355" cy="4192863"/>
          </a:xfrm>
          <a:custGeom>
            <a:avLst/>
            <a:gdLst/>
            <a:ahLst/>
            <a:cxnLst/>
            <a:rect l="l" t="t" r="r" b="b"/>
            <a:pathLst>
              <a:path w="6005375" h="4192863">
                <a:moveTo>
                  <a:pt x="5424937" y="874"/>
                </a:moveTo>
                <a:cubicBezTo>
                  <a:pt x="5470440" y="-1251"/>
                  <a:pt x="5516123" y="499"/>
                  <a:pt x="5561495" y="6147"/>
                </a:cubicBezTo>
                <a:cubicBezTo>
                  <a:pt x="5636334" y="13389"/>
                  <a:pt x="5711424" y="18471"/>
                  <a:pt x="5786261" y="26095"/>
                </a:cubicBezTo>
                <a:cubicBezTo>
                  <a:pt x="5819550" y="29525"/>
                  <a:pt x="5853222" y="16820"/>
                  <a:pt x="5886002" y="28509"/>
                </a:cubicBezTo>
                <a:cubicBezTo>
                  <a:pt x="5922214" y="41469"/>
                  <a:pt x="5958870" y="47282"/>
                  <a:pt x="5995622" y="48044"/>
                </a:cubicBezTo>
                <a:lnTo>
                  <a:pt x="5998366" y="47926"/>
                </a:lnTo>
                <a:lnTo>
                  <a:pt x="5995171" y="398504"/>
                </a:lnTo>
                <a:cubicBezTo>
                  <a:pt x="5993433" y="528663"/>
                  <a:pt x="5993035" y="658806"/>
                  <a:pt x="5999656" y="788917"/>
                </a:cubicBezTo>
                <a:cubicBezTo>
                  <a:pt x="6009855" y="990282"/>
                  <a:pt x="6003364" y="1191519"/>
                  <a:pt x="5999656" y="1392757"/>
                </a:cubicBezTo>
                <a:cubicBezTo>
                  <a:pt x="5992506" y="1778706"/>
                  <a:pt x="6003364" y="2164146"/>
                  <a:pt x="5998730" y="2549586"/>
                </a:cubicBezTo>
                <a:cubicBezTo>
                  <a:pt x="5996744" y="2720440"/>
                  <a:pt x="5998994" y="2891040"/>
                  <a:pt x="6003364" y="3061895"/>
                </a:cubicBezTo>
                <a:cubicBezTo>
                  <a:pt x="6009720" y="3305846"/>
                  <a:pt x="5999922" y="3549924"/>
                  <a:pt x="5989196" y="3793749"/>
                </a:cubicBezTo>
                <a:cubicBezTo>
                  <a:pt x="5985594" y="3860794"/>
                  <a:pt x="5984646" y="3927918"/>
                  <a:pt x="5986348" y="3994981"/>
                </a:cubicBezTo>
                <a:lnTo>
                  <a:pt x="5999199" y="4192863"/>
                </a:lnTo>
                <a:lnTo>
                  <a:pt x="0" y="4192863"/>
                </a:lnTo>
                <a:lnTo>
                  <a:pt x="0" y="26225"/>
                </a:lnTo>
                <a:lnTo>
                  <a:pt x="10965" y="23935"/>
                </a:lnTo>
                <a:cubicBezTo>
                  <a:pt x="27502" y="19081"/>
                  <a:pt x="44569" y="16260"/>
                  <a:pt x="61788" y="15549"/>
                </a:cubicBezTo>
                <a:cubicBezTo>
                  <a:pt x="194437" y="-1096"/>
                  <a:pt x="327213" y="3351"/>
                  <a:pt x="460497" y="8815"/>
                </a:cubicBezTo>
                <a:cubicBezTo>
                  <a:pt x="692632" y="18217"/>
                  <a:pt x="925021" y="29144"/>
                  <a:pt x="1157537" y="25841"/>
                </a:cubicBezTo>
                <a:cubicBezTo>
                  <a:pt x="1393484" y="22410"/>
                  <a:pt x="1628922" y="29653"/>
                  <a:pt x="1864615" y="39182"/>
                </a:cubicBezTo>
                <a:cubicBezTo>
                  <a:pt x="1967913" y="43121"/>
                  <a:pt x="2071847" y="47059"/>
                  <a:pt x="2173493" y="17709"/>
                </a:cubicBezTo>
                <a:cubicBezTo>
                  <a:pt x="2196465" y="12334"/>
                  <a:pt x="2220416" y="12855"/>
                  <a:pt x="2243121" y="19234"/>
                </a:cubicBezTo>
                <a:cubicBezTo>
                  <a:pt x="2357219" y="45789"/>
                  <a:pt x="2471952" y="53666"/>
                  <a:pt x="2587321" y="27492"/>
                </a:cubicBezTo>
                <a:cubicBezTo>
                  <a:pt x="2719944" y="-1223"/>
                  <a:pt x="2856455" y="-7360"/>
                  <a:pt x="2991111" y="9323"/>
                </a:cubicBezTo>
                <a:cubicBezTo>
                  <a:pt x="3114231" y="23045"/>
                  <a:pt x="3237985" y="37911"/>
                  <a:pt x="3361358" y="26857"/>
                </a:cubicBezTo>
                <a:cubicBezTo>
                  <a:pt x="3556266" y="9323"/>
                  <a:pt x="3750918" y="24570"/>
                  <a:pt x="3945825" y="29271"/>
                </a:cubicBezTo>
                <a:cubicBezTo>
                  <a:pt x="4010625" y="30796"/>
                  <a:pt x="4075806" y="44137"/>
                  <a:pt x="4140224" y="32193"/>
                </a:cubicBezTo>
                <a:cubicBezTo>
                  <a:pt x="4241744" y="13389"/>
                  <a:pt x="4342120" y="20631"/>
                  <a:pt x="4443766" y="31177"/>
                </a:cubicBezTo>
                <a:cubicBezTo>
                  <a:pt x="4638419" y="51507"/>
                  <a:pt x="4832945" y="61290"/>
                  <a:pt x="5026708" y="23172"/>
                </a:cubicBezTo>
                <a:cubicBezTo>
                  <a:pt x="5086807" y="11229"/>
                  <a:pt x="5146524" y="4368"/>
                  <a:pt x="5207640" y="20377"/>
                </a:cubicBezTo>
                <a:cubicBezTo>
                  <a:pt x="5234626" y="26539"/>
                  <a:pt x="5262719" y="26019"/>
                  <a:pt x="5289465" y="18853"/>
                </a:cubicBezTo>
                <a:cubicBezTo>
                  <a:pt x="5334113" y="9000"/>
                  <a:pt x="5379435" y="2999"/>
                  <a:pt x="5424937" y="874"/>
                </a:cubicBezTo>
                <a:close/>
              </a:path>
            </a:pathLst>
          </a:custGeom>
        </p:spPr>
      </p:pic>
      <p:pic>
        <p:nvPicPr>
          <p:cNvPr id="5" name="Picture 4">
            <a:extLst>
              <a:ext uri="{FF2B5EF4-FFF2-40B4-BE49-F238E27FC236}">
                <a16:creationId xmlns:a16="http://schemas.microsoft.com/office/drawing/2014/main" id="{58458AE6-E772-99B1-E6EE-D8E5F861F2B0}"/>
              </a:ext>
            </a:extLst>
          </p:cNvPr>
          <p:cNvPicPr>
            <a:picLocks noChangeAspect="1"/>
          </p:cNvPicPr>
          <p:nvPr/>
        </p:nvPicPr>
        <p:blipFill>
          <a:blip r:embed="rId3"/>
          <a:srcRect r="4256" b="-3"/>
          <a:stretch/>
        </p:blipFill>
        <p:spPr>
          <a:xfrm>
            <a:off x="6185051" y="2654313"/>
            <a:ext cx="6006951" cy="4203687"/>
          </a:xfrm>
          <a:custGeom>
            <a:avLst/>
            <a:gdLst/>
            <a:ahLst/>
            <a:cxnLst/>
            <a:rect l="l" t="t" r="r" b="b"/>
            <a:pathLst>
              <a:path w="6006951" h="4203687">
                <a:moveTo>
                  <a:pt x="1041516" y="879"/>
                </a:moveTo>
                <a:cubicBezTo>
                  <a:pt x="1141687" y="5084"/>
                  <a:pt x="1240768" y="23261"/>
                  <a:pt x="1340635" y="31075"/>
                </a:cubicBezTo>
                <a:cubicBezTo>
                  <a:pt x="1435675" y="38571"/>
                  <a:pt x="1530714" y="49499"/>
                  <a:pt x="1626262" y="34506"/>
                </a:cubicBezTo>
                <a:cubicBezTo>
                  <a:pt x="1719980" y="21762"/>
                  <a:pt x="1814765" y="18776"/>
                  <a:pt x="1909093" y="25612"/>
                </a:cubicBezTo>
                <a:cubicBezTo>
                  <a:pt x="2013408" y="30821"/>
                  <a:pt x="2117468" y="48101"/>
                  <a:pt x="2222418" y="33616"/>
                </a:cubicBezTo>
                <a:cubicBezTo>
                  <a:pt x="2235644" y="32269"/>
                  <a:pt x="2248998" y="34010"/>
                  <a:pt x="2261425" y="38699"/>
                </a:cubicBezTo>
                <a:cubicBezTo>
                  <a:pt x="2302223" y="52255"/>
                  <a:pt x="2346173" y="53094"/>
                  <a:pt x="2387466" y="41113"/>
                </a:cubicBezTo>
                <a:cubicBezTo>
                  <a:pt x="2439687" y="27213"/>
                  <a:pt x="2494525" y="26297"/>
                  <a:pt x="2547178" y="38445"/>
                </a:cubicBezTo>
                <a:cubicBezTo>
                  <a:pt x="2625446" y="55470"/>
                  <a:pt x="2703968" y="72242"/>
                  <a:pt x="2785412" y="58266"/>
                </a:cubicBezTo>
                <a:cubicBezTo>
                  <a:pt x="2832805" y="50261"/>
                  <a:pt x="2876767" y="30821"/>
                  <a:pt x="2923524" y="21673"/>
                </a:cubicBezTo>
                <a:cubicBezTo>
                  <a:pt x="3058205" y="-4628"/>
                  <a:pt x="3194158" y="3249"/>
                  <a:pt x="3330110" y="12143"/>
                </a:cubicBezTo>
                <a:cubicBezTo>
                  <a:pt x="3462886" y="20910"/>
                  <a:pt x="3595026" y="38952"/>
                  <a:pt x="3728564" y="36284"/>
                </a:cubicBezTo>
                <a:cubicBezTo>
                  <a:pt x="3756999" y="36500"/>
                  <a:pt x="3785372" y="38876"/>
                  <a:pt x="3813438" y="43400"/>
                </a:cubicBezTo>
                <a:cubicBezTo>
                  <a:pt x="3917626" y="57122"/>
                  <a:pt x="4022322" y="70082"/>
                  <a:pt x="4125366" y="42383"/>
                </a:cubicBezTo>
                <a:cubicBezTo>
                  <a:pt x="4217750" y="17340"/>
                  <a:pt x="4314149" y="10695"/>
                  <a:pt x="4409087" y="22816"/>
                </a:cubicBezTo>
                <a:cubicBezTo>
                  <a:pt x="4534099" y="39194"/>
                  <a:pt x="4660458" y="42777"/>
                  <a:pt x="4786195" y="33489"/>
                </a:cubicBezTo>
                <a:cubicBezTo>
                  <a:pt x="4825659" y="29563"/>
                  <a:pt x="4865339" y="28153"/>
                  <a:pt x="4904994" y="29296"/>
                </a:cubicBezTo>
                <a:cubicBezTo>
                  <a:pt x="5194178" y="42510"/>
                  <a:pt x="5484252" y="25103"/>
                  <a:pt x="5772928" y="55851"/>
                </a:cubicBezTo>
                <a:cubicBezTo>
                  <a:pt x="5818560" y="61232"/>
                  <a:pt x="5864504" y="61626"/>
                  <a:pt x="5909961" y="57111"/>
                </a:cubicBezTo>
                <a:lnTo>
                  <a:pt x="6006951" y="36719"/>
                </a:lnTo>
                <a:lnTo>
                  <a:pt x="6006951" y="4203687"/>
                </a:lnTo>
                <a:lnTo>
                  <a:pt x="11720" y="4203687"/>
                </a:lnTo>
                <a:lnTo>
                  <a:pt x="11786" y="4203489"/>
                </a:lnTo>
                <a:cubicBezTo>
                  <a:pt x="27809" y="3962716"/>
                  <a:pt x="39197" y="3721434"/>
                  <a:pt x="15626" y="3481297"/>
                </a:cubicBezTo>
                <a:cubicBezTo>
                  <a:pt x="-847" y="3334800"/>
                  <a:pt x="-4304" y="3187234"/>
                  <a:pt x="5296" y="3040178"/>
                </a:cubicBezTo>
                <a:cubicBezTo>
                  <a:pt x="11786" y="2956021"/>
                  <a:pt x="18539" y="2871864"/>
                  <a:pt x="22776" y="2787582"/>
                </a:cubicBezTo>
                <a:cubicBezTo>
                  <a:pt x="28180" y="2667690"/>
                  <a:pt x="25173" y="2547584"/>
                  <a:pt x="13771" y="2428074"/>
                </a:cubicBezTo>
                <a:cubicBezTo>
                  <a:pt x="4237" y="2336939"/>
                  <a:pt x="3177" y="2245180"/>
                  <a:pt x="10593" y="2153867"/>
                </a:cubicBezTo>
                <a:cubicBezTo>
                  <a:pt x="25690" y="1998396"/>
                  <a:pt x="9931" y="1842923"/>
                  <a:pt x="5032" y="1687576"/>
                </a:cubicBezTo>
                <a:cubicBezTo>
                  <a:pt x="-3577" y="1401802"/>
                  <a:pt x="20393" y="1116155"/>
                  <a:pt x="9666" y="830380"/>
                </a:cubicBezTo>
                <a:cubicBezTo>
                  <a:pt x="3841" y="689018"/>
                  <a:pt x="16420" y="547783"/>
                  <a:pt x="9666" y="406421"/>
                </a:cubicBezTo>
                <a:cubicBezTo>
                  <a:pt x="4105" y="305866"/>
                  <a:pt x="397" y="205310"/>
                  <a:pt x="4105" y="104628"/>
                </a:cubicBezTo>
                <a:lnTo>
                  <a:pt x="8821" y="33297"/>
                </a:lnTo>
                <a:lnTo>
                  <a:pt x="35743" y="28771"/>
                </a:lnTo>
                <a:cubicBezTo>
                  <a:pt x="151314" y="14091"/>
                  <a:pt x="268377" y="13376"/>
                  <a:pt x="384397" y="26755"/>
                </a:cubicBezTo>
                <a:cubicBezTo>
                  <a:pt x="448561" y="35141"/>
                  <a:pt x="512980" y="47847"/>
                  <a:pt x="578287" y="35141"/>
                </a:cubicBezTo>
                <a:cubicBezTo>
                  <a:pt x="584437" y="34048"/>
                  <a:pt x="590625" y="36818"/>
                  <a:pt x="593916" y="42129"/>
                </a:cubicBezTo>
                <a:cubicBezTo>
                  <a:pt x="626188" y="81517"/>
                  <a:pt x="668117" y="80246"/>
                  <a:pt x="710936" y="67541"/>
                </a:cubicBezTo>
                <a:cubicBezTo>
                  <a:pt x="739041" y="58837"/>
                  <a:pt x="766587" y="48406"/>
                  <a:pt x="793396" y="36284"/>
                </a:cubicBezTo>
                <a:cubicBezTo>
                  <a:pt x="840332" y="16819"/>
                  <a:pt x="890189" y="5308"/>
                  <a:pt x="940911" y="2233"/>
                </a:cubicBezTo>
                <a:cubicBezTo>
                  <a:pt x="974613" y="-372"/>
                  <a:pt x="1008125" y="-522"/>
                  <a:pt x="1041516" y="879"/>
                </a:cubicBezTo>
                <a:close/>
              </a:path>
            </a:pathLst>
          </a:custGeom>
        </p:spPr>
      </p:pic>
    </p:spTree>
    <p:extLst>
      <p:ext uri="{BB962C8B-B14F-4D97-AF65-F5344CB8AC3E}">
        <p14:creationId xmlns:p14="http://schemas.microsoft.com/office/powerpoint/2010/main" val="377486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8DCC2A-564A-6FFE-E53B-91C537418951}"/>
              </a:ext>
            </a:extLst>
          </p:cNvPr>
          <p:cNvSpPr/>
          <p:nvPr/>
        </p:nvSpPr>
        <p:spPr>
          <a:xfrm>
            <a:off x="289148" y="2877100"/>
            <a:ext cx="5934977" cy="1962239"/>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592700" y="365125"/>
            <a:ext cx="11006600" cy="1325563"/>
          </a:xfrm>
        </p:spPr>
        <p:txBody>
          <a:bodyPr>
            <a:noAutofit/>
          </a:bodyPr>
          <a:lstStyle/>
          <a:p>
            <a:r>
              <a:rPr lang="en-US" sz="6600" dirty="0"/>
              <a:t>Seasonal Influenza forecast Project Overview </a:t>
            </a:r>
          </a:p>
        </p:txBody>
      </p:sp>
      <p:sp>
        <p:nvSpPr>
          <p:cNvPr id="5" name="TextBox 4">
            <a:extLst>
              <a:ext uri="{FF2B5EF4-FFF2-40B4-BE49-F238E27FC236}">
                <a16:creationId xmlns:a16="http://schemas.microsoft.com/office/drawing/2014/main" id="{97447546-FFFD-A8F9-CE08-7CE5DFD645A6}"/>
              </a:ext>
            </a:extLst>
          </p:cNvPr>
          <p:cNvSpPr txBox="1"/>
          <p:nvPr/>
        </p:nvSpPr>
        <p:spPr>
          <a:xfrm>
            <a:off x="347200" y="3291241"/>
            <a:ext cx="5876925" cy="1107996"/>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200" kern="0" dirty="0">
                <a:solidFill>
                  <a:schemeClr val="bg1"/>
                </a:solidFill>
              </a:rPr>
              <a:t>The aim of this project was to help a medical staffing agency plan for staffing needs by establishing optimal deployment schedules and staffing levels across the US during Flu season</a:t>
            </a:r>
            <a:endParaRPr lang="en-DE" sz="2200" kern="0" dirty="0">
              <a:solidFill>
                <a:schemeClr val="bg1"/>
              </a:solidFill>
            </a:endParaRPr>
          </a:p>
        </p:txBody>
      </p:sp>
      <p:sp>
        <p:nvSpPr>
          <p:cNvPr id="6" name="Content Placeholder 2">
            <a:extLst>
              <a:ext uri="{FF2B5EF4-FFF2-40B4-BE49-F238E27FC236}">
                <a16:creationId xmlns:a16="http://schemas.microsoft.com/office/drawing/2014/main" id="{EB8FC166-8121-BA45-9892-D60D3EB563B5}"/>
              </a:ext>
            </a:extLst>
          </p:cNvPr>
          <p:cNvSpPr txBox="1">
            <a:spLocks noGrp="1"/>
          </p:cNvSpPr>
          <p:nvPr>
            <p:ph idx="1"/>
          </p:nvPr>
        </p:nvSpPr>
        <p:spPr>
          <a:xfrm>
            <a:off x="6381749" y="2877100"/>
            <a:ext cx="5719763" cy="3897997"/>
          </a:xfrm>
          <a:solidFill>
            <a:schemeClr val="accent6">
              <a:lumMod val="60000"/>
              <a:lumOff val="40000"/>
            </a:schemeClr>
          </a:solidFill>
        </p:spPr>
        <p:txBody>
          <a:bodyPr>
            <a:normAutofit/>
          </a:bodyPr>
          <a:lstStyle/>
          <a:p>
            <a:pPr marL="36896" lvl="0" indent="0">
              <a:lnSpc>
                <a:spcPct val="100000"/>
              </a:lnSpc>
              <a:spcBef>
                <a:spcPts val="500"/>
              </a:spcBef>
              <a:buNone/>
            </a:pPr>
            <a:r>
              <a:rPr lang="en-GB" sz="2400" u="sng" kern="0" dirty="0">
                <a:solidFill>
                  <a:schemeClr val="bg1"/>
                </a:solidFill>
              </a:rPr>
              <a:t>Key Steps </a:t>
            </a:r>
          </a:p>
          <a:p>
            <a:pPr marL="379796" lvl="0" indent="-342900">
              <a:lnSpc>
                <a:spcPct val="100000"/>
              </a:lnSpc>
            </a:pPr>
            <a:r>
              <a:rPr lang="en-GB" sz="2200" dirty="0">
                <a:solidFill>
                  <a:schemeClr val="bg1"/>
                </a:solidFill>
              </a:rPr>
              <a:t>Conduct Exploratory Data Analysis (EDA), including:</a:t>
            </a:r>
          </a:p>
          <a:p>
            <a:pPr lvl="1">
              <a:lnSpc>
                <a:spcPct val="100000"/>
              </a:lnSpc>
            </a:pPr>
            <a:r>
              <a:rPr lang="en-GB" sz="2200" dirty="0">
                <a:solidFill>
                  <a:schemeClr val="bg1"/>
                </a:solidFill>
              </a:rPr>
              <a:t>Descriptive/Summary Statistics: Central tendency &amp; distribution. </a:t>
            </a:r>
          </a:p>
          <a:p>
            <a:pPr lvl="1">
              <a:lnSpc>
                <a:spcPct val="100000"/>
              </a:lnSpc>
            </a:pPr>
            <a:r>
              <a:rPr lang="en-GB" sz="2200" dirty="0">
                <a:solidFill>
                  <a:schemeClr val="bg1"/>
                </a:solidFill>
              </a:rPr>
              <a:t>Creating charts to understand distribution, relationships, missing values, and outliers. </a:t>
            </a:r>
          </a:p>
          <a:p>
            <a:pPr marL="379796" lvl="0" indent="-342900">
              <a:lnSpc>
                <a:spcPct val="100000"/>
              </a:lnSpc>
            </a:pPr>
            <a:r>
              <a:rPr lang="en-GB" sz="2200" dirty="0">
                <a:solidFill>
                  <a:schemeClr val="bg1"/>
                </a:solidFill>
              </a:rPr>
              <a:t>Data cleaning (including imputation) and transformation (merging spreadsheets). </a:t>
            </a:r>
          </a:p>
          <a:p>
            <a:pPr marL="379796" lvl="0" indent="-342900">
              <a:lnSpc>
                <a:spcPct val="100000"/>
              </a:lnSpc>
            </a:pPr>
            <a:r>
              <a:rPr lang="en-GB" sz="2200" dirty="0">
                <a:solidFill>
                  <a:schemeClr val="bg1"/>
                </a:solidFill>
              </a:rPr>
              <a:t>Hypothesis testing (t-test in Excel).</a:t>
            </a:r>
          </a:p>
          <a:p>
            <a:pPr marL="379796" lvl="0" indent="-342900">
              <a:lnSpc>
                <a:spcPct val="100000"/>
              </a:lnSpc>
            </a:pPr>
            <a:r>
              <a:rPr lang="en-GB" sz="2200" dirty="0">
                <a:solidFill>
                  <a:schemeClr val="bg1"/>
                </a:solidFill>
              </a:rPr>
              <a:t>Interpret results and summarize findings and summarize finding</a:t>
            </a:r>
            <a:endParaRPr lang="en-US" sz="2200" dirty="0">
              <a:solidFill>
                <a:schemeClr val="bg1"/>
              </a:solidFill>
            </a:endParaRPr>
          </a:p>
        </p:txBody>
      </p:sp>
      <p:pic>
        <p:nvPicPr>
          <p:cNvPr id="9" name="Picture 8">
            <a:extLst>
              <a:ext uri="{FF2B5EF4-FFF2-40B4-BE49-F238E27FC236}">
                <a16:creationId xmlns:a16="http://schemas.microsoft.com/office/drawing/2014/main" id="{6E5AE1E7-4287-CCA9-2BFB-E6F35574FAB7}"/>
              </a:ext>
            </a:extLst>
          </p:cNvPr>
          <p:cNvPicPr>
            <a:picLocks noChangeAspect="1"/>
          </p:cNvPicPr>
          <p:nvPr/>
        </p:nvPicPr>
        <p:blipFill>
          <a:blip r:embed="rId2"/>
          <a:stretch>
            <a:fillRect/>
          </a:stretch>
        </p:blipFill>
        <p:spPr>
          <a:xfrm>
            <a:off x="7294936" y="2003773"/>
            <a:ext cx="1688153" cy="1182013"/>
          </a:xfrm>
          <a:prstGeom prst="rect">
            <a:avLst/>
          </a:prstGeom>
          <a:ln>
            <a:noFill/>
          </a:ln>
          <a:effectLst>
            <a:softEdge rad="112500"/>
          </a:effectLst>
        </p:spPr>
      </p:pic>
      <p:pic>
        <p:nvPicPr>
          <p:cNvPr id="15" name="Picture 14">
            <a:extLst>
              <a:ext uri="{FF2B5EF4-FFF2-40B4-BE49-F238E27FC236}">
                <a16:creationId xmlns:a16="http://schemas.microsoft.com/office/drawing/2014/main" id="{02012E99-FE39-EEF5-5FCC-CF539C5EFD0A}"/>
              </a:ext>
            </a:extLst>
          </p:cNvPr>
          <p:cNvPicPr>
            <a:picLocks noChangeAspect="1"/>
          </p:cNvPicPr>
          <p:nvPr/>
        </p:nvPicPr>
        <p:blipFill>
          <a:blip r:embed="rId3"/>
          <a:stretch>
            <a:fillRect/>
          </a:stretch>
        </p:blipFill>
        <p:spPr>
          <a:xfrm>
            <a:off x="2358025" y="2003773"/>
            <a:ext cx="1739169" cy="1287468"/>
          </a:xfrm>
          <a:prstGeom prst="rect">
            <a:avLst/>
          </a:prstGeom>
          <a:ln>
            <a:noFill/>
          </a:ln>
          <a:effectLst>
            <a:softEdge rad="112500"/>
          </a:effectLst>
        </p:spPr>
      </p:pic>
    </p:spTree>
    <p:extLst>
      <p:ext uri="{BB962C8B-B14F-4D97-AF65-F5344CB8AC3E}">
        <p14:creationId xmlns:p14="http://schemas.microsoft.com/office/powerpoint/2010/main" val="151008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E4E55-2A7C-297C-7394-4548B0DDC68B}"/>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dirty="0"/>
              <a:t>ANALYSIS AND INSIGHTS </a:t>
            </a:r>
          </a:p>
        </p:txBody>
      </p:sp>
      <p:sp>
        <p:nvSpPr>
          <p:cNvPr id="3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8DCC2A-564A-6FFE-E53B-91C537418951}"/>
              </a:ext>
            </a:extLst>
          </p:cNvPr>
          <p:cNvSpPr/>
          <p:nvPr/>
        </p:nvSpPr>
        <p:spPr>
          <a:xfrm>
            <a:off x="640080" y="2578607"/>
            <a:ext cx="5617651" cy="4084659"/>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92500"/>
          </a:bodyPr>
          <a:lstStyle/>
          <a:p>
            <a:pPr marL="0" marR="0" lvl="0" indent="-228600" fontAlgn="auto">
              <a:lnSpc>
                <a:spcPct val="11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200" dirty="0">
                <a:solidFill>
                  <a:schemeClr val="bg1"/>
                </a:solidFill>
              </a:rPr>
              <a:t>The aim of the project was to answer three key questions to support staffing agency in making informed decisions: </a:t>
            </a:r>
          </a:p>
          <a:p>
            <a:pPr marL="800100" lvl="1" indent="-228600">
              <a:lnSpc>
                <a:spcPct val="110000"/>
              </a:lnSpc>
              <a:buSzPct val="100000"/>
              <a:buFont typeface="Arial" panose="020B0604020202020204" pitchFamily="34" charset="0"/>
              <a:buChar char="•"/>
              <a:defRPr sz="1800" b="0" i="0" u="none" strike="noStrike" kern="0" cap="none" spc="0" baseline="0">
                <a:solidFill>
                  <a:srgbClr val="000000"/>
                </a:solidFill>
                <a:uFillTx/>
              </a:defRPr>
            </a:pPr>
            <a:r>
              <a:rPr lang="en-US" sz="2200" dirty="0">
                <a:solidFill>
                  <a:schemeClr val="bg1"/>
                </a:solidFill>
              </a:rPr>
              <a:t>When does the Influenza season begin in the US? </a:t>
            </a:r>
          </a:p>
          <a:p>
            <a:pPr marL="800100" lvl="1" indent="-228600">
              <a:lnSpc>
                <a:spcPct val="110000"/>
              </a:lnSpc>
              <a:buSzPct val="100000"/>
              <a:buFont typeface="Arial" panose="020B0604020202020204" pitchFamily="34" charset="0"/>
              <a:buChar char="•"/>
              <a:defRPr sz="1800" b="0" i="0" u="none" strike="noStrike" kern="0" cap="none" spc="0" baseline="0">
                <a:solidFill>
                  <a:srgbClr val="000000"/>
                </a:solidFill>
                <a:uFillTx/>
              </a:defRPr>
            </a:pPr>
            <a:r>
              <a:rPr lang="en-US" sz="2200" dirty="0">
                <a:solidFill>
                  <a:schemeClr val="bg1"/>
                </a:solidFill>
              </a:rPr>
              <a:t>How do age groups factor into vulnerability within the population? </a:t>
            </a:r>
          </a:p>
          <a:p>
            <a:pPr marL="800100" lvl="1" indent="-228600">
              <a:lnSpc>
                <a:spcPct val="110000"/>
              </a:lnSpc>
              <a:buSzPct val="100000"/>
              <a:buFont typeface="Arial" panose="020B0604020202020204" pitchFamily="34" charset="0"/>
              <a:buChar char="•"/>
              <a:defRPr sz="1800" b="0" i="0" u="none" strike="noStrike" kern="0" cap="none" spc="0" baseline="0">
                <a:solidFill>
                  <a:srgbClr val="000000"/>
                </a:solidFill>
                <a:uFillTx/>
              </a:defRPr>
            </a:pPr>
            <a:r>
              <a:rPr lang="en-US" sz="2200" dirty="0">
                <a:solidFill>
                  <a:schemeClr val="bg1"/>
                </a:solidFill>
              </a:rPr>
              <a:t>Which states have higher population belonging to the vulnerable groups? </a:t>
            </a:r>
          </a:p>
          <a:p>
            <a:pPr marL="0" marR="0" lvl="0" indent="-228600" fontAlgn="auto">
              <a:lnSpc>
                <a:spcPct val="11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endParaRPr lang="en-US" sz="2200" dirty="0">
              <a:solidFill>
                <a:schemeClr val="bg1"/>
              </a:solidFill>
            </a:endParaRPr>
          </a:p>
          <a:p>
            <a:pPr marL="0" marR="0" lvl="0" indent="-228600" fontAlgn="auto">
              <a:lnSpc>
                <a:spcPct val="11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200" dirty="0">
                <a:solidFill>
                  <a:schemeClr val="bg1"/>
                </a:solidFill>
              </a:rPr>
              <a:t>In the right and below  charts shows the mortality by Influenza in the US, every year since 2009 to 2017. The peak season is January with cases rising from December till March</a:t>
            </a:r>
          </a:p>
          <a:p>
            <a:pPr marL="0" marR="0" lvl="0" indent="-228600" fontAlgn="auto">
              <a:lnSpc>
                <a:spcPct val="11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200" dirty="0">
                <a:solidFill>
                  <a:schemeClr val="bg1"/>
                </a:solidFill>
              </a:rPr>
              <a:t>From the spatial chart, states can be identified with higher density of vulnerable population</a:t>
            </a:r>
          </a:p>
          <a:p>
            <a:pPr indent="-228600">
              <a:lnSpc>
                <a:spcPct val="110000"/>
              </a:lnSpc>
              <a:spcAft>
                <a:spcPts val="600"/>
              </a:spcAft>
              <a:buFont typeface="Arial" panose="020B0604020202020204" pitchFamily="34" charset="0"/>
              <a:buChar char="•"/>
            </a:pPr>
            <a:endParaRPr lang="en-US" dirty="0">
              <a:solidFill>
                <a:schemeClr val="tx1"/>
              </a:solidFill>
            </a:endParaRPr>
          </a:p>
        </p:txBody>
      </p:sp>
      <p:pic>
        <p:nvPicPr>
          <p:cNvPr id="10" name="Picture 9">
            <a:extLst>
              <a:ext uri="{FF2B5EF4-FFF2-40B4-BE49-F238E27FC236}">
                <a16:creationId xmlns:a16="http://schemas.microsoft.com/office/drawing/2014/main" id="{6BDEE846-A61B-0C7B-9238-5FA9BE2C17D6}"/>
              </a:ext>
            </a:extLst>
          </p:cNvPr>
          <p:cNvPicPr>
            <a:picLocks noChangeAspect="1"/>
          </p:cNvPicPr>
          <p:nvPr/>
        </p:nvPicPr>
        <p:blipFill>
          <a:blip r:embed="rId2"/>
          <a:srcRect l="1437" r="12370" b="-3"/>
          <a:stretch/>
        </p:blipFill>
        <p:spPr>
          <a:xfrm>
            <a:off x="5778991" y="914400"/>
            <a:ext cx="1911603" cy="1197864"/>
          </a:xfrm>
          <a:prstGeom prst="rect">
            <a:avLst/>
          </a:prstGeom>
          <a:ln>
            <a:noFill/>
          </a:ln>
          <a:effectLst>
            <a:softEdge rad="112500"/>
          </a:effectLst>
        </p:spPr>
      </p:pic>
      <p:pic>
        <p:nvPicPr>
          <p:cNvPr id="4" name="Picture 9">
            <a:extLst>
              <a:ext uri="{FF2B5EF4-FFF2-40B4-BE49-F238E27FC236}">
                <a16:creationId xmlns:a16="http://schemas.microsoft.com/office/drawing/2014/main" id="{C8673921-E035-866C-1FAE-BD4E4426DBE5}"/>
              </a:ext>
            </a:extLst>
          </p:cNvPr>
          <p:cNvPicPr>
            <a:picLocks noChangeAspect="1"/>
          </p:cNvPicPr>
          <p:nvPr/>
        </p:nvPicPr>
        <p:blipFill>
          <a:blip r:embed="rId3"/>
          <a:stretch>
            <a:fillRect/>
          </a:stretch>
        </p:blipFill>
        <p:spPr>
          <a:xfrm>
            <a:off x="6472961" y="2578607"/>
            <a:ext cx="5420459" cy="4084660"/>
          </a:xfrm>
          <a:prstGeom prst="rect">
            <a:avLst/>
          </a:prstGeom>
          <a:ln w="28575">
            <a:solidFill>
              <a:srgbClr val="002060"/>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DEDE60B-A579-61CF-B0C3-8C5C99B9B92B}"/>
              </a:ext>
            </a:extLst>
          </p:cNvPr>
          <p:cNvPicPr>
            <a:picLocks noChangeAspect="1"/>
          </p:cNvPicPr>
          <p:nvPr/>
        </p:nvPicPr>
        <p:blipFill>
          <a:blip r:embed="rId2"/>
          <a:srcRect l="1437" r="12370" b="-3"/>
          <a:stretch/>
        </p:blipFill>
        <p:spPr>
          <a:xfrm>
            <a:off x="7534656" y="-4"/>
            <a:ext cx="4436733" cy="2578612"/>
          </a:xfrm>
          <a:prstGeom prst="rect">
            <a:avLst/>
          </a:prstGeom>
          <a:ln>
            <a:noFill/>
          </a:ln>
          <a:effectLst>
            <a:softEdge rad="112500"/>
          </a:effectLst>
        </p:spPr>
      </p:pic>
    </p:spTree>
    <p:extLst>
      <p:ext uri="{BB962C8B-B14F-4D97-AF65-F5344CB8AC3E}">
        <p14:creationId xmlns:p14="http://schemas.microsoft.com/office/powerpoint/2010/main" val="1129791487"/>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a217bfd-7fc6-4e23-babe-07368f99370d}" enabled="1" method="Standard" siteId="{fda9decf-e892-43ac-9d9f-1a493f9f98d0}" removed="0"/>
</clbl:labelList>
</file>

<file path=docProps/app.xml><?xml version="1.0" encoding="utf-8"?>
<Properties xmlns="http://schemas.openxmlformats.org/officeDocument/2006/extended-properties" xmlns:vt="http://schemas.openxmlformats.org/officeDocument/2006/docPropsVTypes">
  <TotalTime>321</TotalTime>
  <Words>2402</Words>
  <Application>Microsoft Office PowerPoint</Application>
  <PresentationFormat>Widescreen</PresentationFormat>
  <Paragraphs>185</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The Hand Bold</vt:lpstr>
      <vt:lpstr>The Serif Hand Black</vt:lpstr>
      <vt:lpstr>Wingdings</vt:lpstr>
      <vt:lpstr>SketchyVTI</vt:lpstr>
      <vt:lpstr>Data Analytics Portfolio by  Swapnali Sonawane  </vt:lpstr>
      <vt:lpstr>PowerPoint Presentation</vt:lpstr>
      <vt:lpstr>GAME CO.</vt:lpstr>
      <vt:lpstr>Game CO. Project Overview </vt:lpstr>
      <vt:lpstr>ANALYSIS AND INSIGHTS </vt:lpstr>
      <vt:lpstr>GAME CO. RECOMMENDATIONS </vt:lpstr>
      <vt:lpstr>SEASONAL INFLUENZA FORECAST </vt:lpstr>
      <vt:lpstr>Seasonal Influenza forecast Project Overview </vt:lpstr>
      <vt:lpstr>ANALYSIS AND INSIGHTS </vt:lpstr>
      <vt:lpstr>Project Visualization </vt:lpstr>
      <vt:lpstr>Seasonal Influenza Forecast  RECOMMENDATIONS </vt:lpstr>
      <vt:lpstr>ROCKBUSTER </vt:lpstr>
      <vt:lpstr>ROCKBUSTER PROJECT OVERVIEW </vt:lpstr>
      <vt:lpstr>ANALYSIS AND INSIGHTS </vt:lpstr>
      <vt:lpstr>ANALYSIS AND INSIGHTS </vt:lpstr>
      <vt:lpstr>ROCKBUSTER  RECOMMENDATIONS </vt:lpstr>
      <vt:lpstr>INSTACART BASKET </vt:lpstr>
      <vt:lpstr>INSTACART BASKET PROJECT OVERVIEW </vt:lpstr>
      <vt:lpstr>ANALYSIS AND INSIGHTS </vt:lpstr>
      <vt:lpstr>ANALYSIS AND INSIGHTS </vt:lpstr>
      <vt:lpstr>ANALYSIS AND INSIGHTS </vt:lpstr>
      <vt:lpstr>INSTACART RECOMMENDATIONS </vt:lpstr>
      <vt:lpstr>PIG E. BANK</vt:lpstr>
      <vt:lpstr>PIG E. BANK PROJECT OVERVIEW </vt:lpstr>
      <vt:lpstr>ANALYSIS AND INSIGHTS </vt:lpstr>
      <vt:lpstr>PIG E. BANK RESULTS &amp;  RECOMMENDATIONS </vt:lpstr>
      <vt:lpstr>World Happiness Report </vt:lpstr>
      <vt:lpstr>World Happiness Report Project Overview </vt:lpstr>
      <vt:lpstr>ANALYSIS AND INSIGHTS </vt:lpstr>
      <vt:lpstr>ANALYSIS AND INSIGHTS </vt:lpstr>
      <vt:lpstr>ANALYSIS AND INSIGHTS </vt:lpstr>
      <vt:lpstr>ANALYSIS AND INSIGHTS </vt:lpstr>
      <vt:lpstr>ANALYSIS AND INSIGHTS </vt:lpstr>
      <vt:lpstr>World Happiness Report  RECOMMENDATIONS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Portfolio by  Swapnali Sonawane</dc:title>
  <dc:creator>Sonawane, Vikrant</dc:creator>
  <cp:lastModifiedBy>swapnali deshpande</cp:lastModifiedBy>
  <cp:revision>8</cp:revision>
  <dcterms:created xsi:type="dcterms:W3CDTF">2024-08-19T12:12:42Z</dcterms:created>
  <dcterms:modified xsi:type="dcterms:W3CDTF">2024-08-20T17:05:54Z</dcterms:modified>
</cp:coreProperties>
</file>